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theme/theme6.xml" ContentType="application/vnd.openxmlformats-officedocument.theme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heme/theme10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78" r:id="rId4"/>
    <p:sldMasterId id="2147493455" r:id="rId5"/>
    <p:sldMasterId id="2147493521" r:id="rId6"/>
    <p:sldMasterId id="2147493584" r:id="rId7"/>
    <p:sldMasterId id="2147493586" r:id="rId8"/>
    <p:sldMasterId id="2147493588" r:id="rId9"/>
    <p:sldMasterId id="2147493590" r:id="rId10"/>
    <p:sldMasterId id="2147493592" r:id="rId11"/>
  </p:sldMasterIdLst>
  <p:notesMasterIdLst>
    <p:notesMasterId r:id="rId48"/>
  </p:notesMasterIdLst>
  <p:handoutMasterIdLst>
    <p:handoutMasterId r:id="rId49"/>
  </p:handoutMasterIdLst>
  <p:sldIdLst>
    <p:sldId id="409" r:id="rId12"/>
    <p:sldId id="413" r:id="rId13"/>
    <p:sldId id="417" r:id="rId14"/>
    <p:sldId id="420" r:id="rId15"/>
    <p:sldId id="421" r:id="rId16"/>
    <p:sldId id="419" r:id="rId17"/>
    <p:sldId id="416" r:id="rId18"/>
    <p:sldId id="422" r:id="rId19"/>
    <p:sldId id="423" r:id="rId20"/>
    <p:sldId id="425" r:id="rId21"/>
    <p:sldId id="426" r:id="rId22"/>
    <p:sldId id="424" r:id="rId23"/>
    <p:sldId id="427" r:id="rId24"/>
    <p:sldId id="429" r:id="rId25"/>
    <p:sldId id="428" r:id="rId26"/>
    <p:sldId id="430" r:id="rId27"/>
    <p:sldId id="431" r:id="rId28"/>
    <p:sldId id="432" r:id="rId29"/>
    <p:sldId id="441" r:id="rId30"/>
    <p:sldId id="418" r:id="rId31"/>
    <p:sldId id="439" r:id="rId32"/>
    <p:sldId id="433" r:id="rId33"/>
    <p:sldId id="434" r:id="rId34"/>
    <p:sldId id="438" r:id="rId35"/>
    <p:sldId id="435" r:id="rId36"/>
    <p:sldId id="437" r:id="rId37"/>
    <p:sldId id="436" r:id="rId38"/>
    <p:sldId id="442" r:id="rId39"/>
    <p:sldId id="445" r:id="rId40"/>
    <p:sldId id="443" r:id="rId41"/>
    <p:sldId id="444" r:id="rId42"/>
    <p:sldId id="446" r:id="rId43"/>
    <p:sldId id="447" r:id="rId44"/>
    <p:sldId id="448" r:id="rId45"/>
    <p:sldId id="449" r:id="rId46"/>
    <p:sldId id="398" r:id="rId47"/>
  </p:sldIdLst>
  <p:sldSz cx="12192000" cy="6858000"/>
  <p:notesSz cx="7023100" cy="93091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344D84-9AFB-497E-A393-DC336BA19D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6049" autoAdjust="0"/>
  </p:normalViewPr>
  <p:slideViewPr>
    <p:cSldViewPr snapToGrid="0" snapToObjects="1">
      <p:cViewPr varScale="1">
        <p:scale>
          <a:sx n="76" d="100"/>
          <a:sy n="76" d="100"/>
        </p:scale>
        <p:origin x="720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41" Type="http://schemas.openxmlformats.org/officeDocument/2006/relationships/slide" Target="slides/slide3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8AC637-2AB5-412A-B3FB-662657296E6B}" type="doc">
      <dgm:prSet loTypeId="urn:microsoft.com/office/officeart/2005/8/layout/cycle7" loCatId="cycle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1FAE453E-ECDA-4DE4-8703-26D6DAF9D634}">
      <dgm:prSet phldrT="[Text]" custT="1"/>
      <dgm:spPr/>
      <dgm:t>
        <a:bodyPr/>
        <a:lstStyle/>
        <a:p>
          <a:r>
            <a:rPr lang="de-DE" sz="4800" dirty="0"/>
            <a:t>BAT</a:t>
          </a:r>
          <a:endParaRPr lang="de-DE" sz="4700" dirty="0"/>
        </a:p>
      </dgm:t>
    </dgm:pt>
    <dgm:pt modelId="{08904755-CAB9-474D-ABAA-B2568C0B62F2}" type="parTrans" cxnId="{9A74042F-1200-4B10-BF0F-956A556D8AAD}">
      <dgm:prSet/>
      <dgm:spPr/>
      <dgm:t>
        <a:bodyPr/>
        <a:lstStyle/>
        <a:p>
          <a:endParaRPr lang="de-DE"/>
        </a:p>
      </dgm:t>
    </dgm:pt>
    <dgm:pt modelId="{5D6B1017-00D0-43F5-B73C-D32A85402CEE}" type="sibTrans" cxnId="{9A74042F-1200-4B10-BF0F-956A556D8AAD}">
      <dgm:prSet/>
      <dgm:spPr/>
      <dgm:t>
        <a:bodyPr/>
        <a:lstStyle/>
        <a:p>
          <a:endParaRPr lang="de-DE"/>
        </a:p>
      </dgm:t>
    </dgm:pt>
    <dgm:pt modelId="{1E0B2093-EF4F-4001-9030-A09661DBD17D}">
      <dgm:prSet phldrT="[Text]" custT="1"/>
      <dgm:spPr/>
      <dgm:t>
        <a:bodyPr/>
        <a:lstStyle/>
        <a:p>
          <a:r>
            <a:rPr lang="de-DE" sz="4800" dirty="0" err="1"/>
            <a:t>Movilizer</a:t>
          </a:r>
          <a:endParaRPr lang="de-DE" sz="4700" dirty="0"/>
        </a:p>
      </dgm:t>
    </dgm:pt>
    <dgm:pt modelId="{10B04F13-D5A0-4F2E-88C5-2D463B223FCD}" type="parTrans" cxnId="{FCE245E9-2925-48B7-A730-721079BA7EB9}">
      <dgm:prSet/>
      <dgm:spPr/>
      <dgm:t>
        <a:bodyPr/>
        <a:lstStyle/>
        <a:p>
          <a:endParaRPr lang="de-DE"/>
        </a:p>
      </dgm:t>
    </dgm:pt>
    <dgm:pt modelId="{ACF91277-9068-4455-BDE2-706E1C70AF95}" type="sibTrans" cxnId="{FCE245E9-2925-48B7-A730-721079BA7EB9}">
      <dgm:prSet/>
      <dgm:spPr/>
      <dgm:t>
        <a:bodyPr/>
        <a:lstStyle/>
        <a:p>
          <a:endParaRPr lang="de-DE"/>
        </a:p>
      </dgm:t>
    </dgm:pt>
    <dgm:pt modelId="{7BCD7DAB-3048-4D08-9A82-68C7DDE2D78C}">
      <dgm:prSet phldrT="[Text]" custT="1"/>
      <dgm:spPr/>
      <dgm:t>
        <a:bodyPr/>
        <a:lstStyle/>
        <a:p>
          <a:r>
            <a:rPr lang="de-DE" sz="4800" dirty="0"/>
            <a:t>LSP</a:t>
          </a:r>
          <a:endParaRPr lang="de-DE" sz="6300" dirty="0"/>
        </a:p>
      </dgm:t>
    </dgm:pt>
    <dgm:pt modelId="{4BE63A19-26B4-4975-995B-7EF815D4A857}" type="parTrans" cxnId="{BB848E27-7EE7-4070-9813-5E6B9C90209F}">
      <dgm:prSet/>
      <dgm:spPr/>
      <dgm:t>
        <a:bodyPr/>
        <a:lstStyle/>
        <a:p>
          <a:endParaRPr lang="de-DE"/>
        </a:p>
      </dgm:t>
    </dgm:pt>
    <dgm:pt modelId="{98A27D0F-6C1C-4B73-A6F2-560108B9A99B}" type="sibTrans" cxnId="{BB848E27-7EE7-4070-9813-5E6B9C90209F}">
      <dgm:prSet/>
      <dgm:spPr/>
      <dgm:t>
        <a:bodyPr/>
        <a:lstStyle/>
        <a:p>
          <a:endParaRPr lang="de-DE"/>
        </a:p>
      </dgm:t>
    </dgm:pt>
    <dgm:pt modelId="{3851AF45-1243-4AA5-AE0F-0230D501C4B6}" type="pres">
      <dgm:prSet presAssocID="{688AC637-2AB5-412A-B3FB-662657296E6B}" presName="Name0" presStyleCnt="0">
        <dgm:presLayoutVars>
          <dgm:dir/>
          <dgm:resizeHandles val="exact"/>
        </dgm:presLayoutVars>
      </dgm:prSet>
      <dgm:spPr/>
    </dgm:pt>
    <dgm:pt modelId="{90AE4418-E276-472D-AFD2-9C731EE77D88}" type="pres">
      <dgm:prSet presAssocID="{1FAE453E-ECDA-4DE4-8703-26D6DAF9D634}" presName="node" presStyleLbl="node1" presStyleIdx="0" presStyleCnt="3">
        <dgm:presLayoutVars>
          <dgm:bulletEnabled val="1"/>
        </dgm:presLayoutVars>
      </dgm:prSet>
      <dgm:spPr/>
    </dgm:pt>
    <dgm:pt modelId="{99C7D683-0BA4-4F65-B468-74361FF3EF13}" type="pres">
      <dgm:prSet presAssocID="{5D6B1017-00D0-43F5-B73C-D32A85402CEE}" presName="sibTrans" presStyleLbl="sibTrans2D1" presStyleIdx="0" presStyleCnt="3"/>
      <dgm:spPr/>
    </dgm:pt>
    <dgm:pt modelId="{B6E92EC3-720D-4AAB-AD17-3A03F0078B7A}" type="pres">
      <dgm:prSet presAssocID="{5D6B1017-00D0-43F5-B73C-D32A85402CEE}" presName="connectorText" presStyleLbl="sibTrans2D1" presStyleIdx="0" presStyleCnt="3"/>
      <dgm:spPr/>
    </dgm:pt>
    <dgm:pt modelId="{6583A3CB-8317-4B6A-B86F-0EE511C52F35}" type="pres">
      <dgm:prSet presAssocID="{1E0B2093-EF4F-4001-9030-A09661DBD17D}" presName="node" presStyleLbl="node1" presStyleIdx="1" presStyleCnt="3">
        <dgm:presLayoutVars>
          <dgm:bulletEnabled val="1"/>
        </dgm:presLayoutVars>
      </dgm:prSet>
      <dgm:spPr/>
    </dgm:pt>
    <dgm:pt modelId="{775D0ECE-B350-41B6-9597-AE33424C1A4A}" type="pres">
      <dgm:prSet presAssocID="{ACF91277-9068-4455-BDE2-706E1C70AF95}" presName="sibTrans" presStyleLbl="sibTrans2D1" presStyleIdx="1" presStyleCnt="3"/>
      <dgm:spPr/>
    </dgm:pt>
    <dgm:pt modelId="{A8AE39B1-ABE6-4539-8D38-881F9F6FE39A}" type="pres">
      <dgm:prSet presAssocID="{ACF91277-9068-4455-BDE2-706E1C70AF95}" presName="connectorText" presStyleLbl="sibTrans2D1" presStyleIdx="1" presStyleCnt="3"/>
      <dgm:spPr/>
    </dgm:pt>
    <dgm:pt modelId="{30F99F8D-D617-4D1B-81AD-D8E17C4FF1F3}" type="pres">
      <dgm:prSet presAssocID="{7BCD7DAB-3048-4D08-9A82-68C7DDE2D78C}" presName="node" presStyleLbl="node1" presStyleIdx="2" presStyleCnt="3">
        <dgm:presLayoutVars>
          <dgm:bulletEnabled val="1"/>
        </dgm:presLayoutVars>
      </dgm:prSet>
      <dgm:spPr/>
    </dgm:pt>
    <dgm:pt modelId="{42DC6EC9-8DBF-44FC-A583-7D8D6BFC7858}" type="pres">
      <dgm:prSet presAssocID="{98A27D0F-6C1C-4B73-A6F2-560108B9A99B}" presName="sibTrans" presStyleLbl="sibTrans2D1" presStyleIdx="2" presStyleCnt="3"/>
      <dgm:spPr/>
    </dgm:pt>
    <dgm:pt modelId="{7D5B3BEE-33A6-4971-B9B0-A6728347BC58}" type="pres">
      <dgm:prSet presAssocID="{98A27D0F-6C1C-4B73-A6F2-560108B9A99B}" presName="connectorText" presStyleLbl="sibTrans2D1" presStyleIdx="2" presStyleCnt="3"/>
      <dgm:spPr/>
    </dgm:pt>
  </dgm:ptLst>
  <dgm:cxnLst>
    <dgm:cxn modelId="{5EBBCA17-A4A8-4714-9293-9A2AD7A9D325}" type="presOf" srcId="{5D6B1017-00D0-43F5-B73C-D32A85402CEE}" destId="{99C7D683-0BA4-4F65-B468-74361FF3EF13}" srcOrd="0" destOrd="0" presId="urn:microsoft.com/office/officeart/2005/8/layout/cycle7"/>
    <dgm:cxn modelId="{9A74042F-1200-4B10-BF0F-956A556D8AAD}" srcId="{688AC637-2AB5-412A-B3FB-662657296E6B}" destId="{1FAE453E-ECDA-4DE4-8703-26D6DAF9D634}" srcOrd="0" destOrd="0" parTransId="{08904755-CAB9-474D-ABAA-B2568C0B62F2}" sibTransId="{5D6B1017-00D0-43F5-B73C-D32A85402CEE}"/>
    <dgm:cxn modelId="{7789126D-387B-4054-BC65-6EBCF6508385}" type="presOf" srcId="{688AC637-2AB5-412A-B3FB-662657296E6B}" destId="{3851AF45-1243-4AA5-AE0F-0230D501C4B6}" srcOrd="0" destOrd="0" presId="urn:microsoft.com/office/officeart/2005/8/layout/cycle7"/>
    <dgm:cxn modelId="{CCDEED9E-FBA3-44CB-BA75-21654C8688D6}" type="presOf" srcId="{ACF91277-9068-4455-BDE2-706E1C70AF95}" destId="{A8AE39B1-ABE6-4539-8D38-881F9F6FE39A}" srcOrd="1" destOrd="0" presId="urn:microsoft.com/office/officeart/2005/8/layout/cycle7"/>
    <dgm:cxn modelId="{FCE245E9-2925-48B7-A730-721079BA7EB9}" srcId="{688AC637-2AB5-412A-B3FB-662657296E6B}" destId="{1E0B2093-EF4F-4001-9030-A09661DBD17D}" srcOrd="1" destOrd="0" parTransId="{10B04F13-D5A0-4F2E-88C5-2D463B223FCD}" sibTransId="{ACF91277-9068-4455-BDE2-706E1C70AF95}"/>
    <dgm:cxn modelId="{46B4B732-AB5F-4768-9F23-448105D8889D}" type="presOf" srcId="{98A27D0F-6C1C-4B73-A6F2-560108B9A99B}" destId="{7D5B3BEE-33A6-4971-B9B0-A6728347BC58}" srcOrd="1" destOrd="0" presId="urn:microsoft.com/office/officeart/2005/8/layout/cycle7"/>
    <dgm:cxn modelId="{767BC4B0-831E-4F2B-8F19-1F610EED6FF3}" type="presOf" srcId="{5D6B1017-00D0-43F5-B73C-D32A85402CEE}" destId="{B6E92EC3-720D-4AAB-AD17-3A03F0078B7A}" srcOrd="1" destOrd="0" presId="urn:microsoft.com/office/officeart/2005/8/layout/cycle7"/>
    <dgm:cxn modelId="{5E49FA22-7B0D-4332-BD56-B3ABC0773B44}" type="presOf" srcId="{ACF91277-9068-4455-BDE2-706E1C70AF95}" destId="{775D0ECE-B350-41B6-9597-AE33424C1A4A}" srcOrd="0" destOrd="0" presId="urn:microsoft.com/office/officeart/2005/8/layout/cycle7"/>
    <dgm:cxn modelId="{A0965E48-B2BE-4748-B37A-DE57EBB42C44}" type="presOf" srcId="{1E0B2093-EF4F-4001-9030-A09661DBD17D}" destId="{6583A3CB-8317-4B6A-B86F-0EE511C52F35}" srcOrd="0" destOrd="0" presId="urn:microsoft.com/office/officeart/2005/8/layout/cycle7"/>
    <dgm:cxn modelId="{2C2B06B0-A872-4D81-B5B6-D8CB3315A294}" type="presOf" srcId="{7BCD7DAB-3048-4D08-9A82-68C7DDE2D78C}" destId="{30F99F8D-D617-4D1B-81AD-D8E17C4FF1F3}" srcOrd="0" destOrd="0" presId="urn:microsoft.com/office/officeart/2005/8/layout/cycle7"/>
    <dgm:cxn modelId="{B5FD0E14-83ED-42F6-AE35-DEDB265A3293}" type="presOf" srcId="{98A27D0F-6C1C-4B73-A6F2-560108B9A99B}" destId="{42DC6EC9-8DBF-44FC-A583-7D8D6BFC7858}" srcOrd="0" destOrd="0" presId="urn:microsoft.com/office/officeart/2005/8/layout/cycle7"/>
    <dgm:cxn modelId="{AAC65858-EC04-43AB-8932-2206B9568F5F}" type="presOf" srcId="{1FAE453E-ECDA-4DE4-8703-26D6DAF9D634}" destId="{90AE4418-E276-472D-AFD2-9C731EE77D88}" srcOrd="0" destOrd="0" presId="urn:microsoft.com/office/officeart/2005/8/layout/cycle7"/>
    <dgm:cxn modelId="{BB848E27-7EE7-4070-9813-5E6B9C90209F}" srcId="{688AC637-2AB5-412A-B3FB-662657296E6B}" destId="{7BCD7DAB-3048-4D08-9A82-68C7DDE2D78C}" srcOrd="2" destOrd="0" parTransId="{4BE63A19-26B4-4975-995B-7EF815D4A857}" sibTransId="{98A27D0F-6C1C-4B73-A6F2-560108B9A99B}"/>
    <dgm:cxn modelId="{649084FE-F587-4250-B0F4-EEAF8A7C14DF}" type="presParOf" srcId="{3851AF45-1243-4AA5-AE0F-0230D501C4B6}" destId="{90AE4418-E276-472D-AFD2-9C731EE77D88}" srcOrd="0" destOrd="0" presId="urn:microsoft.com/office/officeart/2005/8/layout/cycle7"/>
    <dgm:cxn modelId="{EF9D5B87-9D59-4EEE-AB39-040F109A6AFC}" type="presParOf" srcId="{3851AF45-1243-4AA5-AE0F-0230D501C4B6}" destId="{99C7D683-0BA4-4F65-B468-74361FF3EF13}" srcOrd="1" destOrd="0" presId="urn:microsoft.com/office/officeart/2005/8/layout/cycle7"/>
    <dgm:cxn modelId="{8A1D0BDA-B224-4AF1-9C57-62627FAF9376}" type="presParOf" srcId="{99C7D683-0BA4-4F65-B468-74361FF3EF13}" destId="{B6E92EC3-720D-4AAB-AD17-3A03F0078B7A}" srcOrd="0" destOrd="0" presId="urn:microsoft.com/office/officeart/2005/8/layout/cycle7"/>
    <dgm:cxn modelId="{EBE8885E-819F-4E50-871B-84720B32289A}" type="presParOf" srcId="{3851AF45-1243-4AA5-AE0F-0230D501C4B6}" destId="{6583A3CB-8317-4B6A-B86F-0EE511C52F35}" srcOrd="2" destOrd="0" presId="urn:microsoft.com/office/officeart/2005/8/layout/cycle7"/>
    <dgm:cxn modelId="{102892E3-78E8-4B06-80F2-ED55840D1EFC}" type="presParOf" srcId="{3851AF45-1243-4AA5-AE0F-0230D501C4B6}" destId="{775D0ECE-B350-41B6-9597-AE33424C1A4A}" srcOrd="3" destOrd="0" presId="urn:microsoft.com/office/officeart/2005/8/layout/cycle7"/>
    <dgm:cxn modelId="{6D35B187-6E4E-4C1C-9109-46D32F72FCA2}" type="presParOf" srcId="{775D0ECE-B350-41B6-9597-AE33424C1A4A}" destId="{A8AE39B1-ABE6-4539-8D38-881F9F6FE39A}" srcOrd="0" destOrd="0" presId="urn:microsoft.com/office/officeart/2005/8/layout/cycle7"/>
    <dgm:cxn modelId="{BD9DA743-11BB-47F7-9108-50AFEA608AAA}" type="presParOf" srcId="{3851AF45-1243-4AA5-AE0F-0230D501C4B6}" destId="{30F99F8D-D617-4D1B-81AD-D8E17C4FF1F3}" srcOrd="4" destOrd="0" presId="urn:microsoft.com/office/officeart/2005/8/layout/cycle7"/>
    <dgm:cxn modelId="{CEC06AE7-436D-48B8-8C17-39C056497DB8}" type="presParOf" srcId="{3851AF45-1243-4AA5-AE0F-0230D501C4B6}" destId="{42DC6EC9-8DBF-44FC-A583-7D8D6BFC7858}" srcOrd="5" destOrd="0" presId="urn:microsoft.com/office/officeart/2005/8/layout/cycle7"/>
    <dgm:cxn modelId="{7E122B9D-4516-4C9A-A69A-630728ACED67}" type="presParOf" srcId="{42DC6EC9-8DBF-44FC-A583-7D8D6BFC7858}" destId="{7D5B3BEE-33A6-4971-B9B0-A6728347BC58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E4418-E276-472D-AFD2-9C731EE77D88}">
      <dsp:nvSpPr>
        <dsp:cNvPr id="0" name=""/>
        <dsp:cNvSpPr/>
      </dsp:nvSpPr>
      <dsp:spPr>
        <a:xfrm>
          <a:off x="2692226" y="1130"/>
          <a:ext cx="2900565" cy="14502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800" kern="1200" dirty="0"/>
            <a:t>BAT</a:t>
          </a:r>
          <a:endParaRPr lang="de-DE" sz="4700" kern="1200" dirty="0"/>
        </a:p>
      </dsp:txBody>
      <dsp:txXfrm>
        <a:off x="2734703" y="43607"/>
        <a:ext cx="2815611" cy="1365328"/>
      </dsp:txXfrm>
    </dsp:sp>
    <dsp:sp modelId="{99C7D683-0BA4-4F65-B468-74361FF3EF13}">
      <dsp:nvSpPr>
        <dsp:cNvPr id="0" name=""/>
        <dsp:cNvSpPr/>
      </dsp:nvSpPr>
      <dsp:spPr>
        <a:xfrm rot="3600000">
          <a:off x="4584719" y="2545204"/>
          <a:ext cx="1508962" cy="50759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300" kern="1200"/>
        </a:p>
      </dsp:txBody>
      <dsp:txXfrm>
        <a:off x="4736998" y="2646724"/>
        <a:ext cx="1204404" cy="304558"/>
      </dsp:txXfrm>
    </dsp:sp>
    <dsp:sp modelId="{6583A3CB-8317-4B6A-B86F-0EE511C52F35}">
      <dsp:nvSpPr>
        <dsp:cNvPr id="0" name=""/>
        <dsp:cNvSpPr/>
      </dsp:nvSpPr>
      <dsp:spPr>
        <a:xfrm>
          <a:off x="5085610" y="4146593"/>
          <a:ext cx="2900565" cy="14502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125258"/>
                <a:satOff val="-40872"/>
                <a:lumOff val="-24706"/>
                <a:alphaOff val="0"/>
                <a:tint val="50000"/>
                <a:satMod val="300000"/>
              </a:schemeClr>
            </a:gs>
            <a:gs pos="35000">
              <a:schemeClr val="accent5">
                <a:hueOff val="-6125258"/>
                <a:satOff val="-40872"/>
                <a:lumOff val="-24706"/>
                <a:alphaOff val="0"/>
                <a:tint val="37000"/>
                <a:satMod val="300000"/>
              </a:schemeClr>
            </a:gs>
            <a:gs pos="100000">
              <a:schemeClr val="accent5">
                <a:hueOff val="-6125258"/>
                <a:satOff val="-40872"/>
                <a:lumOff val="-2470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800" kern="1200" dirty="0" err="1"/>
            <a:t>Movilizer</a:t>
          </a:r>
          <a:endParaRPr lang="de-DE" sz="4700" kern="1200" dirty="0"/>
        </a:p>
      </dsp:txBody>
      <dsp:txXfrm>
        <a:off x="5128087" y="4189070"/>
        <a:ext cx="2815611" cy="1365328"/>
      </dsp:txXfrm>
    </dsp:sp>
    <dsp:sp modelId="{775D0ECE-B350-41B6-9597-AE33424C1A4A}">
      <dsp:nvSpPr>
        <dsp:cNvPr id="0" name=""/>
        <dsp:cNvSpPr/>
      </dsp:nvSpPr>
      <dsp:spPr>
        <a:xfrm rot="10800000">
          <a:off x="3388027" y="4617935"/>
          <a:ext cx="1508962" cy="50759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125258"/>
                <a:satOff val="-40872"/>
                <a:lumOff val="-24706"/>
                <a:alphaOff val="0"/>
                <a:tint val="50000"/>
                <a:satMod val="300000"/>
              </a:schemeClr>
            </a:gs>
            <a:gs pos="35000">
              <a:schemeClr val="accent5">
                <a:hueOff val="-6125258"/>
                <a:satOff val="-40872"/>
                <a:lumOff val="-24706"/>
                <a:alphaOff val="0"/>
                <a:tint val="37000"/>
                <a:satMod val="300000"/>
              </a:schemeClr>
            </a:gs>
            <a:gs pos="100000">
              <a:schemeClr val="accent5">
                <a:hueOff val="-6125258"/>
                <a:satOff val="-40872"/>
                <a:lumOff val="-2470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300" kern="1200"/>
        </a:p>
      </dsp:txBody>
      <dsp:txXfrm rot="10800000">
        <a:off x="3540306" y="4719455"/>
        <a:ext cx="1204404" cy="304558"/>
      </dsp:txXfrm>
    </dsp:sp>
    <dsp:sp modelId="{30F99F8D-D617-4D1B-81AD-D8E17C4FF1F3}">
      <dsp:nvSpPr>
        <dsp:cNvPr id="0" name=""/>
        <dsp:cNvSpPr/>
      </dsp:nvSpPr>
      <dsp:spPr>
        <a:xfrm>
          <a:off x="298841" y="4146593"/>
          <a:ext cx="2900565" cy="14502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250516"/>
                <a:satOff val="-81744"/>
                <a:lumOff val="-49412"/>
                <a:alphaOff val="0"/>
                <a:tint val="50000"/>
                <a:satMod val="300000"/>
              </a:schemeClr>
            </a:gs>
            <a:gs pos="35000">
              <a:schemeClr val="accent5">
                <a:hueOff val="-12250516"/>
                <a:satOff val="-81744"/>
                <a:lumOff val="-49412"/>
                <a:alphaOff val="0"/>
                <a:tint val="37000"/>
                <a:satMod val="300000"/>
              </a:schemeClr>
            </a:gs>
            <a:gs pos="100000">
              <a:schemeClr val="accent5">
                <a:hueOff val="-12250516"/>
                <a:satOff val="-81744"/>
                <a:lumOff val="-4941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800" kern="1200" dirty="0"/>
            <a:t>LSP</a:t>
          </a:r>
          <a:endParaRPr lang="de-DE" sz="6300" kern="1200" dirty="0"/>
        </a:p>
      </dsp:txBody>
      <dsp:txXfrm>
        <a:off x="341318" y="4189070"/>
        <a:ext cx="2815611" cy="1365328"/>
      </dsp:txXfrm>
    </dsp:sp>
    <dsp:sp modelId="{42DC6EC9-8DBF-44FC-A583-7D8D6BFC7858}">
      <dsp:nvSpPr>
        <dsp:cNvPr id="0" name=""/>
        <dsp:cNvSpPr/>
      </dsp:nvSpPr>
      <dsp:spPr>
        <a:xfrm rot="18000000">
          <a:off x="2191335" y="2545204"/>
          <a:ext cx="1508962" cy="507598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2250516"/>
                <a:satOff val="-81744"/>
                <a:lumOff val="-49412"/>
                <a:alphaOff val="0"/>
                <a:tint val="50000"/>
                <a:satMod val="300000"/>
              </a:schemeClr>
            </a:gs>
            <a:gs pos="35000">
              <a:schemeClr val="accent5">
                <a:hueOff val="-12250516"/>
                <a:satOff val="-81744"/>
                <a:lumOff val="-49412"/>
                <a:alphaOff val="0"/>
                <a:tint val="37000"/>
                <a:satMod val="300000"/>
              </a:schemeClr>
            </a:gs>
            <a:gs pos="100000">
              <a:schemeClr val="accent5">
                <a:hueOff val="-12250516"/>
                <a:satOff val="-81744"/>
                <a:lumOff val="-4941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300" kern="1200"/>
        </a:p>
      </dsp:txBody>
      <dsp:txXfrm>
        <a:off x="2343614" y="2646724"/>
        <a:ext cx="1204404" cy="3045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EE32258-FB80-45A8-9B74-1683BE9BBCA6}" type="datetimeFigureOut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sz="70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C3D88DF-F55F-4059-A130-039F3A2BD7AA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475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4595965-5128-43C4-93B7-052CCC0E0867}" type="datetimeFigureOut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77FC6C9-3F2A-4303-AD26-6D1FDF078F50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6914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842375"/>
            <a:ext cx="7023100" cy="465138"/>
          </a:xfrm>
        </p:spPr>
        <p:txBody>
          <a:bodyPr/>
          <a:lstStyle/>
          <a:p>
            <a:pPr>
              <a:defRPr/>
            </a:pPr>
            <a:r>
              <a:rPr lang="en-US"/>
              <a:t>Honeywell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7FC6C9-3F2A-4303-AD26-6D1FDF078F5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842375"/>
            <a:ext cx="7023100" cy="465138"/>
          </a:xfrm>
        </p:spPr>
        <p:txBody>
          <a:bodyPr/>
          <a:lstStyle/>
          <a:p>
            <a:pPr>
              <a:defRPr/>
            </a:pPr>
            <a:r>
              <a:rPr lang="en-US"/>
              <a:t>Honeywell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7FC6C9-3F2A-4303-AD26-6D1FDF078F5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842375"/>
            <a:ext cx="7023100" cy="465138"/>
          </a:xfrm>
        </p:spPr>
        <p:txBody>
          <a:bodyPr/>
          <a:lstStyle/>
          <a:p>
            <a:pPr>
              <a:defRPr/>
            </a:pPr>
            <a:r>
              <a:rPr lang="en-US"/>
              <a:t>Honeywell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7FC6C9-3F2A-4303-AD26-6D1FDF078F5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842375"/>
            <a:ext cx="7023100" cy="465138"/>
          </a:xfrm>
        </p:spPr>
        <p:txBody>
          <a:bodyPr/>
          <a:lstStyle/>
          <a:p>
            <a:pPr>
              <a:defRPr/>
            </a:pPr>
            <a:r>
              <a:rPr lang="en-US"/>
              <a:t>Honeywell Internal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7FC6C9-3F2A-4303-AD26-6D1FDF078F5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49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2851150" y="5959475"/>
            <a:ext cx="0" cy="492125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64782" y="6222292"/>
            <a:ext cx="6617885" cy="254118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2864781" y="5960247"/>
            <a:ext cx="6617887" cy="24965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 b="1" i="0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0"/>
          </p:nvPr>
        </p:nvSpPr>
        <p:spPr>
          <a:xfrm>
            <a:off x="266700" y="5949950"/>
            <a:ext cx="2483273" cy="236792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6699" y="6199311"/>
            <a:ext cx="2483275" cy="2485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145440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 flipH="1">
            <a:off x="714375" y="3709988"/>
            <a:ext cx="10531475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1" name="Straight Connector 10"/>
          <p:cNvCxnSpPr/>
          <p:nvPr userDrawn="1"/>
        </p:nvCxnSpPr>
        <p:spPr bwMode="auto">
          <a:xfrm>
            <a:off x="6008688" y="996950"/>
            <a:ext cx="0" cy="5184775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14108" y="356400"/>
            <a:ext cx="10479600" cy="496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23"/>
          </p:nvPr>
        </p:nvSpPr>
        <p:spPr>
          <a:xfrm>
            <a:off x="714108" y="3796577"/>
            <a:ext cx="5165333" cy="238514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24"/>
          </p:nvPr>
        </p:nvSpPr>
        <p:spPr>
          <a:xfrm>
            <a:off x="6123482" y="3796577"/>
            <a:ext cx="5063134" cy="238514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4"/>
          <p:cNvSpPr>
            <a:spLocks noGrp="1"/>
          </p:cNvSpPr>
          <p:nvPr>
            <p:ph sz="quarter" idx="12"/>
          </p:nvPr>
        </p:nvSpPr>
        <p:spPr>
          <a:xfrm>
            <a:off x="714108" y="1005841"/>
            <a:ext cx="5165333" cy="262442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4"/>
          <p:cNvSpPr>
            <a:spLocks noGrp="1"/>
          </p:cNvSpPr>
          <p:nvPr>
            <p:ph sz="quarter" idx="25"/>
          </p:nvPr>
        </p:nvSpPr>
        <p:spPr>
          <a:xfrm>
            <a:off x="6123482" y="1005841"/>
            <a:ext cx="5063134" cy="262442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 algn="l"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5A60E25D-90C3-4421-A5B5-3BFD0CA09E3E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6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240" y="357189"/>
            <a:ext cx="1047960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528D6B90-B26E-4C9F-854B-7A7111C42F8C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9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et of Thing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851150" y="5959475"/>
            <a:ext cx="0" cy="492125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64782" y="6222292"/>
            <a:ext cx="6617885" cy="254118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2864781" y="5960247"/>
            <a:ext cx="6617887" cy="24965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 b="1" i="0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0"/>
          </p:nvPr>
        </p:nvSpPr>
        <p:spPr>
          <a:xfrm>
            <a:off x="266700" y="5949950"/>
            <a:ext cx="2483273" cy="236792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6699" y="6199311"/>
            <a:ext cx="2483275" cy="2485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2594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851150" y="5959475"/>
            <a:ext cx="0" cy="492125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64782" y="6222292"/>
            <a:ext cx="6617885" cy="254118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2864781" y="5960247"/>
            <a:ext cx="6617887" cy="24965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 b="1" i="0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0"/>
          </p:nvPr>
        </p:nvSpPr>
        <p:spPr>
          <a:xfrm>
            <a:off x="266700" y="5949950"/>
            <a:ext cx="2483273" cy="236792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6699" y="6199311"/>
            <a:ext cx="2483275" cy="2485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5966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tenanc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851150" y="5959475"/>
            <a:ext cx="0" cy="492125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64782" y="6222292"/>
            <a:ext cx="6617885" cy="254118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2864781" y="5960247"/>
            <a:ext cx="6617887" cy="24965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 b="1" i="0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0"/>
          </p:nvPr>
        </p:nvSpPr>
        <p:spPr>
          <a:xfrm>
            <a:off x="266700" y="5949950"/>
            <a:ext cx="2483273" cy="236792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6699" y="6199311"/>
            <a:ext cx="2483275" cy="2485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8767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k and Trac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851150" y="5959475"/>
            <a:ext cx="0" cy="492125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64782" y="6222292"/>
            <a:ext cx="6617885" cy="254118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2864781" y="5960247"/>
            <a:ext cx="6617887" cy="249655"/>
          </a:xfrm>
          <a:prstGeom prst="rect">
            <a:avLst/>
          </a:prstGeom>
        </p:spPr>
        <p:txBody>
          <a:bodyPr vert="horz" anchor="ctr"/>
          <a:lstStyle>
            <a:lvl1pPr marL="0" indent="0">
              <a:buNone/>
              <a:defRPr sz="2400" b="1" i="0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0"/>
          </p:nvPr>
        </p:nvSpPr>
        <p:spPr>
          <a:xfrm>
            <a:off x="266700" y="5949950"/>
            <a:ext cx="2483273" cy="236792"/>
          </a:xfrm>
          <a:prstGeom prst="rect">
            <a:avLst/>
          </a:prstGeom>
        </p:spPr>
        <p:txBody>
          <a:bodyPr vert="horz" anchor="t"/>
          <a:lstStyle>
            <a:lvl1pPr marL="0" indent="0"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6699" y="6199311"/>
            <a:ext cx="2483275" cy="248524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2398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4568" y="357811"/>
            <a:ext cx="10479600" cy="496799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714568" y="1005840"/>
            <a:ext cx="10507947" cy="5053316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380C9-3062-4F1D-A521-BEC000498A55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0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 bwMode="auto">
          <a:xfrm>
            <a:off x="6008688" y="996950"/>
            <a:ext cx="0" cy="5122496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4567" y="357811"/>
            <a:ext cx="10479600" cy="496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712800" y="1005840"/>
            <a:ext cx="5160304" cy="511360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6150445" y="1005840"/>
            <a:ext cx="5064040" cy="511360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21559-6FAE-4C9F-95D5-751370D9C50E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9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714375" y="3709988"/>
            <a:ext cx="10531475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6008688" y="996950"/>
            <a:ext cx="0" cy="5192836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1666875" y="6804025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14240" y="356400"/>
            <a:ext cx="10479600" cy="496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2"/>
          </p:nvPr>
        </p:nvSpPr>
        <p:spPr>
          <a:xfrm>
            <a:off x="714240" y="1005841"/>
            <a:ext cx="5172338" cy="262442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5"/>
          </p:nvPr>
        </p:nvSpPr>
        <p:spPr>
          <a:xfrm>
            <a:off x="6134782" y="1005841"/>
            <a:ext cx="5110491" cy="262442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22"/>
          </p:nvPr>
        </p:nvSpPr>
        <p:spPr>
          <a:xfrm>
            <a:off x="714240" y="3796577"/>
            <a:ext cx="5172338" cy="2393209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23"/>
          </p:nvPr>
        </p:nvSpPr>
        <p:spPr>
          <a:xfrm>
            <a:off x="6134782" y="3796578"/>
            <a:ext cx="5110491" cy="239320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 algn="l"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7A6399F0-1CB9-4AF2-8492-04A4C562147A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06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240" y="357189"/>
            <a:ext cx="1047960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D1E3F-96BE-4EC6-B772-60D92C1E53EA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05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9726"/>
            <a:ext cx="12192000" cy="498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09538-BB9A-4E8C-A50F-1F4EB6EDDBD2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7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4240" y="357189"/>
            <a:ext cx="1047960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>
          <a:xfrm>
            <a:off x="11645901" y="-143"/>
            <a:ext cx="675217" cy="504825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0C998C0A-3FDF-A343-89AA-469E5F1A16BE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0504714" y="6215743"/>
            <a:ext cx="1687286" cy="642257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ound Single Corner Rectangle 9"/>
          <p:cNvSpPr/>
          <p:nvPr userDrawn="1"/>
        </p:nvSpPr>
        <p:spPr>
          <a:xfrm>
            <a:off x="0" y="6364289"/>
            <a:ext cx="11584517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148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12800" y="356401"/>
            <a:ext cx="10479600" cy="4967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40080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712800" y="1005463"/>
            <a:ext cx="10491779" cy="5075237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l"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EDB926B2-095E-4571-A4EA-B3D2263F082D}" type="slidenum">
              <a:rPr lang="en-US" smtClean="0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 bwMode="auto">
          <a:xfrm>
            <a:off x="6008688" y="996950"/>
            <a:ext cx="0" cy="5056188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714108" y="1005840"/>
            <a:ext cx="5172300" cy="504793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6"/>
          </p:nvPr>
        </p:nvSpPr>
        <p:spPr>
          <a:xfrm>
            <a:off x="6143515" y="1005840"/>
            <a:ext cx="5050940" cy="504793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B2C39-C6CC-42D0-AE05-9F96B4FF368A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6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0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2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jpg"/><Relationship Id="rId7" Type="http://schemas.openxmlformats.org/officeDocument/2006/relationships/image" Target="../media/image15.jpe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2.jpeg"/><Relationship Id="rId10" Type="http://schemas.openxmlformats.org/officeDocument/2006/relationships/image" Target="../media/image8.png"/><Relationship Id="rId4" Type="http://schemas.openxmlformats.org/officeDocument/2006/relationships/image" Target="../media/image13.jpg"/><Relationship Id="rId9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jpeg"/><Relationship Id="rId7" Type="http://schemas.openxmlformats.org/officeDocument/2006/relationships/image" Target="../media/image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1.jpeg"/><Relationship Id="rId4" Type="http://schemas.openxmlformats.org/officeDocument/2006/relationships/image" Target="../media/image18.jpg"/><Relationship Id="rId9" Type="http://schemas.openxmlformats.org/officeDocument/2006/relationships/image" Target="../media/image8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2.jpg"/><Relationship Id="rId7" Type="http://schemas.openxmlformats.org/officeDocument/2006/relationships/image" Target="../media/image24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jpg"/><Relationship Id="rId5" Type="http://schemas.openxmlformats.org/officeDocument/2006/relationships/image" Target="../media/image15.jpeg"/><Relationship Id="rId10" Type="http://schemas.openxmlformats.org/officeDocument/2006/relationships/image" Target="../media/image8.png"/><Relationship Id="rId4" Type="http://schemas.openxmlformats.org/officeDocument/2006/relationships/image" Target="../media/image1.jpg"/><Relationship Id="rId9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theme" Target="../theme/theme8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450" y="0"/>
            <a:ext cx="2241550" cy="559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5530850" cy="1917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9100" cy="55943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016000"/>
            <a:ext cx="3175000" cy="1809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00" y="2016000"/>
            <a:ext cx="2260600" cy="3581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917950"/>
            <a:ext cx="3175000" cy="1676400"/>
          </a:xfrm>
          <a:prstGeom prst="rect">
            <a:avLst/>
          </a:prstGeom>
        </p:spPr>
      </p:pic>
      <p:pic>
        <p:nvPicPr>
          <p:cNvPr id="22" name="Picture 5" descr="Corner-01 copy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5238"/>
            <a:ext cx="12209129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00" y="6016165"/>
            <a:ext cx="1788000" cy="5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9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63" y="0"/>
            <a:ext cx="1810137" cy="1810137"/>
          </a:xfrm>
          <a:prstGeom prst="rect">
            <a:avLst/>
          </a:prstGeom>
        </p:spPr>
      </p:pic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712788" y="357188"/>
            <a:ext cx="104806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0" y="0"/>
            <a:ext cx="674688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C05CE228-874B-4B88-8E7B-BE8A2097705B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4407310" y="6657975"/>
            <a:ext cx="3506788" cy="2000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Honeywell Confidential - © 201</a:t>
            </a:r>
            <a:r>
              <a:rPr lang="pl-PL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8</a:t>
            </a: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 by Honeywell International Inc. All rights reserved.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12788" y="6656832"/>
            <a:ext cx="1248739" cy="27699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037" y="6340391"/>
            <a:ext cx="1215079" cy="3371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60" r:id="rId1"/>
    <p:sldLayoutId id="2147493565" r:id="rId2"/>
    <p:sldLayoutId id="2147493566" r:id="rId3"/>
    <p:sldLayoutId id="2147493561" r:id="rId4"/>
    <p:sldLayoutId id="2147493562" r:id="rId5"/>
    <p:sldLayoutId id="2147493572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63" y="0"/>
            <a:ext cx="1810137" cy="1810137"/>
          </a:xfrm>
          <a:prstGeom prst="rect">
            <a:avLst/>
          </a:prstGeom>
        </p:spPr>
      </p:pic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712788" y="357188"/>
            <a:ext cx="10479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4407408" y="6163056"/>
            <a:ext cx="3506788" cy="2000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Honeywell Confidential - © 201</a:t>
            </a:r>
            <a:r>
              <a:rPr lang="pl-PL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8</a:t>
            </a: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 by Honeywell International Inc. All rights reserved.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0" y="0"/>
            <a:ext cx="674688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C7F57E65-5E51-47D0-99CC-FC05E212C347}" type="slidenum">
              <a:rPr lang="en-US"/>
              <a:pPr>
                <a:defRPr/>
              </a:pPr>
              <a:t>‹Nr.›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12788" y="6147014"/>
            <a:ext cx="1490916" cy="2000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0" y="6377149"/>
            <a:ext cx="115839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67" r:id="rId1"/>
    <p:sldLayoutId id="2147493568" r:id="rId2"/>
    <p:sldLayoutId id="2147493569" r:id="rId3"/>
    <p:sldLayoutId id="2147493570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450" y="0"/>
            <a:ext cx="2241550" cy="5594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5530850" cy="191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9100" cy="559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012950"/>
            <a:ext cx="5530850" cy="3581400"/>
          </a:xfrm>
          <a:prstGeom prst="rect">
            <a:avLst/>
          </a:prstGeom>
        </p:spPr>
      </p:pic>
      <p:pic>
        <p:nvPicPr>
          <p:cNvPr id="11" name="Picture 10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5238"/>
            <a:ext cx="12209129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00" y="6016165"/>
            <a:ext cx="1788000" cy="5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450" y="0"/>
            <a:ext cx="2241550" cy="5594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9100" cy="55943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5530850" cy="1917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016000"/>
            <a:ext cx="3175000" cy="1809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916800"/>
            <a:ext cx="3175000" cy="1676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00" y="2016000"/>
            <a:ext cx="2260600" cy="3581400"/>
          </a:xfrm>
          <a:prstGeom prst="rect">
            <a:avLst/>
          </a:prstGeom>
        </p:spPr>
      </p:pic>
      <p:pic>
        <p:nvPicPr>
          <p:cNvPr id="12" name="Picture 5" descr="Corner-01 copy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5238"/>
            <a:ext cx="12209129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00" y="6016165"/>
            <a:ext cx="1788000" cy="5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3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9100" cy="5594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553085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917950"/>
            <a:ext cx="31750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75" y="2014538"/>
            <a:ext cx="2260600" cy="3581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450" y="0"/>
            <a:ext cx="2241550" cy="5594350"/>
          </a:xfrm>
          <a:prstGeom prst="rect">
            <a:avLst/>
          </a:prstGeom>
        </p:spPr>
      </p:pic>
      <p:pic>
        <p:nvPicPr>
          <p:cNvPr id="9" name="Picture 5" descr="Corner-01 copy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29" y="3805238"/>
            <a:ext cx="12209129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00" y="6016165"/>
            <a:ext cx="1788000" cy="516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016000"/>
            <a:ext cx="31750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9100" cy="5594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450" y="0"/>
            <a:ext cx="2241550" cy="559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916800"/>
            <a:ext cx="3175000" cy="167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016000"/>
            <a:ext cx="3175000" cy="1809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00" y="2016000"/>
            <a:ext cx="2260600" cy="3581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5530850" cy="1917700"/>
          </a:xfrm>
          <a:prstGeom prst="rect">
            <a:avLst/>
          </a:prstGeom>
        </p:spPr>
      </p:pic>
      <p:pic>
        <p:nvPicPr>
          <p:cNvPr id="13" name="Picture 5" descr="Corner-01 copy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5238"/>
            <a:ext cx="12209129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00" y="6016165"/>
            <a:ext cx="1788000" cy="5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8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29100" cy="5594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0"/>
            <a:ext cx="553085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2012950"/>
            <a:ext cx="3175000" cy="1809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0" y="3917950"/>
            <a:ext cx="3175000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500" y="2012950"/>
            <a:ext cx="2260600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450" y="0"/>
            <a:ext cx="2241550" cy="5594350"/>
          </a:xfrm>
          <a:prstGeom prst="rect">
            <a:avLst/>
          </a:prstGeom>
        </p:spPr>
      </p:pic>
      <p:pic>
        <p:nvPicPr>
          <p:cNvPr id="8" name="Picture 5" descr="Corner-01 copy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5238"/>
            <a:ext cx="12209129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00" y="6016165"/>
            <a:ext cx="1788000" cy="5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67927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7.svg"/><Relationship Id="rId7" Type="http://schemas.openxmlformats.org/officeDocument/2006/relationships/image" Target="../media/image59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6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G11N, I18N, L10N an introduction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Fabian Wolf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05.10.2018</a:t>
            </a:r>
          </a:p>
        </p:txBody>
      </p:sp>
    </p:spTree>
    <p:extLst>
      <p:ext uri="{BB962C8B-B14F-4D97-AF65-F5344CB8AC3E}">
        <p14:creationId xmlns:p14="http://schemas.microsoft.com/office/powerpoint/2010/main" val="667242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50951"/>
              </p:ext>
            </p:extLst>
          </p:nvPr>
        </p:nvGraphicFramePr>
        <p:xfrm>
          <a:off x="1588655" y="763443"/>
          <a:ext cx="8940800" cy="474336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470400">
                  <a:extLst>
                    <a:ext uri="{9D8B030D-6E8A-4147-A177-3AD203B41FA5}">
                      <a16:colId xmlns:a16="http://schemas.microsoft.com/office/drawing/2014/main" val="1935717036"/>
                    </a:ext>
                  </a:extLst>
                </a:gridCol>
                <a:gridCol w="4470400">
                  <a:extLst>
                    <a:ext uri="{9D8B030D-6E8A-4147-A177-3AD203B41FA5}">
                      <a16:colId xmlns:a16="http://schemas.microsoft.com/office/drawing/2014/main" val="1215901720"/>
                    </a:ext>
                  </a:extLst>
                </a:gridCol>
              </a:tblGrid>
              <a:tr h="784081">
                <a:tc>
                  <a:txBody>
                    <a:bodyPr/>
                    <a:lstStyle/>
                    <a:p>
                      <a:r>
                        <a:rPr lang="de-DE" sz="4800" dirty="0" err="1"/>
                        <a:t>Sourcestring</a:t>
                      </a:r>
                      <a:endParaRPr lang="de-DE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4800" dirty="0" err="1"/>
                        <a:t>Targetstring</a:t>
                      </a:r>
                      <a:endParaRPr lang="de-DE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417117"/>
                  </a:ext>
                </a:extLst>
              </a:tr>
              <a:tr h="1960202">
                <a:tc>
                  <a:txBody>
                    <a:bodyPr/>
                    <a:lstStyle/>
                    <a:p>
                      <a:r>
                        <a:rPr lang="de-DE" sz="4800" dirty="0" err="1"/>
                        <a:t>Hello</a:t>
                      </a:r>
                      <a:r>
                        <a:rPr lang="de-DE" sz="4800" dirty="0"/>
                        <a:t> %</a:t>
                      </a:r>
                      <a:r>
                        <a:rPr lang="de-DE" sz="4800" dirty="0" err="1"/>
                        <a:t>name</a:t>
                      </a:r>
                      <a:r>
                        <a:rPr lang="de-DE" sz="4800" dirty="0"/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4800" dirty="0"/>
                        <a:t>%</a:t>
                      </a:r>
                      <a:r>
                        <a:rPr lang="de-DE" sz="4800" dirty="0" err="1"/>
                        <a:t>name</a:t>
                      </a:r>
                      <a:r>
                        <a:rPr lang="de-DE" sz="4800" dirty="0"/>
                        <a:t>% </a:t>
                      </a:r>
                      <a:r>
                        <a:rPr lang="de-DE" sz="4800" dirty="0" err="1"/>
                        <a:t>adilo</a:t>
                      </a:r>
                      <a:endParaRPr lang="de-DE" sz="4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687389"/>
                  </a:ext>
                </a:extLst>
              </a:tr>
              <a:tr h="1960202">
                <a:tc>
                  <a:txBody>
                    <a:bodyPr/>
                    <a:lstStyle/>
                    <a:p>
                      <a:r>
                        <a:rPr lang="de-DE" sz="4800" dirty="0"/>
                        <a:t>%</a:t>
                      </a:r>
                      <a:r>
                        <a:rPr lang="de-DE" sz="4800" dirty="0" err="1"/>
                        <a:t>age</a:t>
                      </a:r>
                      <a:r>
                        <a:rPr lang="de-DE" sz="4800" dirty="0"/>
                        <a:t>% </a:t>
                      </a:r>
                      <a:r>
                        <a:rPr lang="de-DE" sz="4800" dirty="0" err="1"/>
                        <a:t>is</a:t>
                      </a:r>
                      <a:r>
                        <a:rPr lang="de-DE" sz="4800" dirty="0"/>
                        <a:t> </a:t>
                      </a:r>
                      <a:r>
                        <a:rPr lang="de-DE" sz="4800" dirty="0" err="1"/>
                        <a:t>old</a:t>
                      </a:r>
                      <a:endParaRPr lang="de-DE" sz="4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4800" dirty="0"/>
                        <a:t>Na %</a:t>
                      </a:r>
                      <a:r>
                        <a:rPr lang="de-DE" sz="4800" dirty="0" err="1"/>
                        <a:t>age</a:t>
                      </a:r>
                      <a:r>
                        <a:rPr lang="de-DE" sz="4800" dirty="0"/>
                        <a:t>% 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813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5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Ellipse 3"/>
          <p:cNvSpPr/>
          <p:nvPr/>
        </p:nvSpPr>
        <p:spPr>
          <a:xfrm>
            <a:off x="4627418" y="4562764"/>
            <a:ext cx="2401455" cy="2087418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7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5902035" y="2475346"/>
            <a:ext cx="2373747" cy="2087418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74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" name="Ellipse 3"/>
          <p:cNvSpPr/>
          <p:nvPr/>
        </p:nvSpPr>
        <p:spPr>
          <a:xfrm>
            <a:off x="3375660" y="1973580"/>
            <a:ext cx="2903220" cy="1714500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257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Ellipse 3"/>
          <p:cNvSpPr/>
          <p:nvPr/>
        </p:nvSpPr>
        <p:spPr>
          <a:xfrm>
            <a:off x="4036290" y="2296853"/>
            <a:ext cx="3489498" cy="2433600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422072" y="4947508"/>
            <a:ext cx="4568400" cy="2433600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3422072" y="1318234"/>
            <a:ext cx="540000" cy="900000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94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Ellipse 3"/>
          <p:cNvSpPr/>
          <p:nvPr/>
        </p:nvSpPr>
        <p:spPr>
          <a:xfrm>
            <a:off x="1397592" y="1223489"/>
            <a:ext cx="2325322" cy="1440000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63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" name="Grafik 1" descr="Uhr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2039" y="1596995"/>
            <a:ext cx="3721100" cy="37211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082800" y="512696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/>
              <a:t>GMT +10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276350" y="2208242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CEST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950200" y="787400"/>
            <a:ext cx="3568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 err="1"/>
              <a:t>Timeshift</a:t>
            </a:r>
            <a:endParaRPr lang="de-DE" sz="4800" dirty="0"/>
          </a:p>
        </p:txBody>
      </p:sp>
      <p:sp>
        <p:nvSpPr>
          <p:cNvPr id="7" name="Textfeld 6"/>
          <p:cNvSpPr txBox="1"/>
          <p:nvPr/>
        </p:nvSpPr>
        <p:spPr>
          <a:xfrm>
            <a:off x="7322939" y="4016741"/>
            <a:ext cx="4823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 err="1"/>
              <a:t>Leapsecond</a:t>
            </a:r>
            <a:endParaRPr lang="de-DE" sz="5400" dirty="0"/>
          </a:p>
        </p:txBody>
      </p:sp>
      <p:sp>
        <p:nvSpPr>
          <p:cNvPr id="8" name="Textfeld 7"/>
          <p:cNvSpPr txBox="1"/>
          <p:nvPr/>
        </p:nvSpPr>
        <p:spPr>
          <a:xfrm>
            <a:off x="5359400" y="5856932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Julian </a:t>
            </a:r>
            <a:r>
              <a:rPr lang="de-DE" sz="2400" dirty="0" err="1"/>
              <a:t>Calendar</a:t>
            </a:r>
            <a:endParaRPr lang="de-DE" sz="2400" dirty="0"/>
          </a:p>
        </p:txBody>
      </p:sp>
      <p:sp>
        <p:nvSpPr>
          <p:cNvPr id="9" name="Textfeld 8"/>
          <p:cNvSpPr txBox="1"/>
          <p:nvPr/>
        </p:nvSpPr>
        <p:spPr>
          <a:xfrm>
            <a:off x="165100" y="3511550"/>
            <a:ext cx="618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Gregorian</a:t>
            </a:r>
            <a:r>
              <a:rPr lang="de-DE" sz="3600" dirty="0"/>
              <a:t> </a:t>
            </a:r>
            <a:r>
              <a:rPr lang="de-DE" sz="3600" dirty="0" err="1"/>
              <a:t>Calendar</a:t>
            </a:r>
            <a:endParaRPr lang="de-DE" sz="3600" dirty="0"/>
          </a:p>
        </p:txBody>
      </p:sp>
      <p:sp>
        <p:nvSpPr>
          <p:cNvPr id="10" name="Textfeld 9"/>
          <p:cNvSpPr txBox="1"/>
          <p:nvPr/>
        </p:nvSpPr>
        <p:spPr>
          <a:xfrm>
            <a:off x="1943100" y="504825"/>
            <a:ext cx="4533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dirty="0"/>
              <a:t>UNIX Time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841978" y="3099880"/>
            <a:ext cx="293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UTC</a:t>
            </a:r>
          </a:p>
        </p:txBody>
      </p:sp>
    </p:spTree>
    <p:extLst>
      <p:ext uri="{BB962C8B-B14F-4D97-AF65-F5344CB8AC3E}">
        <p14:creationId xmlns:p14="http://schemas.microsoft.com/office/powerpoint/2010/main" val="62972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71" y="0"/>
            <a:ext cx="8016658" cy="68580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007" y="1714499"/>
            <a:ext cx="2895108" cy="956057"/>
          </a:xfrm>
          <a:prstGeom prst="rect">
            <a:avLst/>
          </a:prstGeom>
        </p:spPr>
      </p:pic>
      <p:sp>
        <p:nvSpPr>
          <p:cNvPr id="10" name="Sprechblase: oval 9"/>
          <p:cNvSpPr/>
          <p:nvPr/>
        </p:nvSpPr>
        <p:spPr>
          <a:xfrm>
            <a:off x="8369300" y="3150173"/>
            <a:ext cx="2880000" cy="1800000"/>
          </a:xfrm>
          <a:prstGeom prst="wedgeEllipseCallout">
            <a:avLst/>
          </a:prstGeom>
          <a:ln w="127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4000" dirty="0">
                <a:solidFill>
                  <a:schemeClr val="accent3"/>
                </a:solidFill>
              </a:rPr>
              <a:t>%$&amp;?!§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11" name="Sprechblase: oval 10"/>
          <p:cNvSpPr/>
          <p:nvPr/>
        </p:nvSpPr>
        <p:spPr>
          <a:xfrm flipH="1">
            <a:off x="1492686" y="3150173"/>
            <a:ext cx="2880000" cy="1800000"/>
          </a:xfrm>
          <a:prstGeom prst="wedgeEllipseCallout">
            <a:avLst/>
          </a:prstGeom>
          <a:ln w="127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6000" dirty="0">
                <a:solidFill>
                  <a:schemeClr val="accent3"/>
                </a:solidFill>
              </a:rPr>
              <a:t>OK</a:t>
            </a:r>
            <a:endParaRPr lang="de-DE" dirty="0">
              <a:solidFill>
                <a:schemeClr val="accent3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148" y="1714500"/>
            <a:ext cx="956056" cy="95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03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735" y="504825"/>
            <a:ext cx="7593665" cy="5419979"/>
          </a:xfrm>
          <a:prstGeom prst="rect">
            <a:avLst/>
          </a:prstGeom>
        </p:spPr>
      </p:pic>
      <p:sp>
        <p:nvSpPr>
          <p:cNvPr id="7" name="Sprechblase: oval 6"/>
          <p:cNvSpPr/>
          <p:nvPr/>
        </p:nvSpPr>
        <p:spPr>
          <a:xfrm>
            <a:off x="8674100" y="2314814"/>
            <a:ext cx="2880000" cy="1800000"/>
          </a:xfrm>
          <a:prstGeom prst="wedgeEllipseCallout">
            <a:avLst/>
          </a:prstGeom>
          <a:ln w="127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4000" dirty="0">
                <a:solidFill>
                  <a:schemeClr val="accent3"/>
                </a:solidFill>
              </a:rPr>
              <a:t>%$&amp;?!§</a:t>
            </a:r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8" name="Sprechblase: oval 7"/>
          <p:cNvSpPr/>
          <p:nvPr/>
        </p:nvSpPr>
        <p:spPr>
          <a:xfrm flipH="1">
            <a:off x="324286" y="2314814"/>
            <a:ext cx="2880000" cy="1800000"/>
          </a:xfrm>
          <a:prstGeom prst="wedgeEllipseCallout">
            <a:avLst/>
          </a:prstGeom>
          <a:ln w="127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6000" dirty="0">
                <a:solidFill>
                  <a:schemeClr val="accent3"/>
                </a:solidFill>
              </a:rPr>
              <a:t>OK</a:t>
            </a:r>
            <a:endParaRPr lang="de-DE" dirty="0">
              <a:solidFill>
                <a:schemeClr val="accent3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58" y="1236472"/>
            <a:ext cx="956056" cy="95605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445" y="1239219"/>
            <a:ext cx="3046655" cy="9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90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21559-6FAE-4C9F-95D5-751370D9C50E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0"/>
            <a:ext cx="6858000" cy="6858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2667000" y="1244600"/>
            <a:ext cx="6858000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</a:rPr>
              <a:t>“(…) Provision should, therefore, be made for unit packets of tobacco products to be marked with a </a:t>
            </a:r>
            <a:r>
              <a:rPr lang="en-US" sz="2400" dirty="0" err="1">
                <a:latin typeface="Times New Roman" panose="02020603050405020304" pitchFamily="18" charset="0"/>
              </a:rPr>
              <a:t>uni</a:t>
            </a:r>
            <a:r>
              <a:rPr lang="en-US" sz="2400" dirty="0">
                <a:latin typeface="Times New Roman" panose="02020603050405020304" pitchFamily="18" charset="0"/>
              </a:rPr>
              <a:t>-que identifier and security features and for their move-</a:t>
            </a:r>
            <a:r>
              <a:rPr lang="en-US" sz="2400" dirty="0" err="1">
                <a:latin typeface="Times New Roman" panose="02020603050405020304" pitchFamily="18" charset="0"/>
              </a:rPr>
              <a:t>ments</a:t>
            </a:r>
            <a:r>
              <a:rPr lang="en-US" sz="2400" dirty="0">
                <a:latin typeface="Times New Roman" panose="02020603050405020304" pitchFamily="18" charset="0"/>
              </a:rPr>
              <a:t> to be recorded so that such products can be tracked and traced throughout the Union (…)”</a:t>
            </a:r>
          </a:p>
        </p:txBody>
      </p:sp>
    </p:spTree>
    <p:extLst>
      <p:ext uri="{BB962C8B-B14F-4D97-AF65-F5344CB8AC3E}">
        <p14:creationId xmlns:p14="http://schemas.microsoft.com/office/powerpoint/2010/main" val="4025369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C919FD-CE4E-49BE-A168-A7A6AFB49058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0" y="2119313"/>
            <a:ext cx="12192000" cy="919451"/>
          </a:xfrm>
        </p:spPr>
        <p:txBody>
          <a:bodyPr/>
          <a:lstStyle/>
          <a:p>
            <a:pPr algn="ctr"/>
            <a:r>
              <a:rPr lang="de-DE" altLang="en-US" sz="4800" dirty="0" err="1"/>
              <a:t>What</a:t>
            </a:r>
            <a:r>
              <a:rPr lang="de-DE" altLang="en-US" sz="4800" dirty="0"/>
              <a:t> </a:t>
            </a:r>
            <a:r>
              <a:rPr lang="de-DE" altLang="en-US" sz="4800" dirty="0" err="1"/>
              <a:t>is</a:t>
            </a:r>
            <a:r>
              <a:rPr lang="de-DE" altLang="en-US" sz="4800" dirty="0"/>
              <a:t> </a:t>
            </a:r>
            <a:r>
              <a:rPr lang="de-DE" altLang="en-US" sz="4800" dirty="0" err="1"/>
              <a:t>Globalization</a:t>
            </a:r>
            <a:r>
              <a:rPr lang="de-DE" altLang="en-US" sz="4800" dirty="0"/>
              <a:t>?</a:t>
            </a:r>
            <a:endParaRPr altLang="en-US" sz="4800" dirty="0"/>
          </a:p>
        </p:txBody>
      </p:sp>
    </p:spTree>
    <p:extLst>
      <p:ext uri="{BB962C8B-B14F-4D97-AF65-F5344CB8AC3E}">
        <p14:creationId xmlns:p14="http://schemas.microsoft.com/office/powerpoint/2010/main" val="173225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C919FD-CE4E-49BE-A168-A7A6AFB49058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0" y="2119313"/>
            <a:ext cx="12192000" cy="919451"/>
          </a:xfrm>
        </p:spPr>
        <p:txBody>
          <a:bodyPr/>
          <a:lstStyle/>
          <a:p>
            <a:pPr algn="ctr"/>
            <a:r>
              <a:rPr lang="de-DE" altLang="en-US" sz="4800" dirty="0" err="1"/>
              <a:t>What</a:t>
            </a:r>
            <a:r>
              <a:rPr lang="de-DE" altLang="en-US" sz="4800" dirty="0"/>
              <a:t> </a:t>
            </a:r>
            <a:r>
              <a:rPr lang="de-DE" altLang="en-US" sz="4800" dirty="0" err="1"/>
              <a:t>is</a:t>
            </a:r>
            <a:r>
              <a:rPr lang="de-DE" altLang="en-US" sz="4800" dirty="0"/>
              <a:t> </a:t>
            </a:r>
            <a:r>
              <a:rPr lang="de-DE" altLang="en-US" sz="4800" dirty="0" err="1"/>
              <a:t>the</a:t>
            </a:r>
            <a:r>
              <a:rPr lang="de-DE" altLang="en-US" sz="4800" dirty="0"/>
              <a:t> Key Message?</a:t>
            </a:r>
            <a:endParaRPr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7304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119726"/>
            <a:ext cx="12192000" cy="2439574"/>
          </a:xfrm>
        </p:spPr>
        <p:txBody>
          <a:bodyPr/>
          <a:lstStyle/>
          <a:p>
            <a:r>
              <a:rPr lang="de-DE" sz="4800" dirty="0" err="1"/>
              <a:t>How</a:t>
            </a:r>
            <a:r>
              <a:rPr lang="de-DE" sz="4800" dirty="0"/>
              <a:t> </a:t>
            </a:r>
            <a:r>
              <a:rPr lang="de-DE" sz="4800" dirty="0" err="1"/>
              <a:t>can</a:t>
            </a:r>
            <a:r>
              <a:rPr lang="de-DE" sz="4800" dirty="0"/>
              <a:t> </a:t>
            </a:r>
            <a:r>
              <a:rPr lang="de-DE" sz="4800" dirty="0" err="1"/>
              <a:t>we</a:t>
            </a:r>
            <a:r>
              <a:rPr lang="de-DE" sz="4800" dirty="0"/>
              <a:t> </a:t>
            </a:r>
            <a:r>
              <a:rPr lang="de-DE" sz="4800" dirty="0" err="1"/>
              <a:t>make</a:t>
            </a:r>
            <a:r>
              <a:rPr lang="de-DE" sz="4800" dirty="0"/>
              <a:t> </a:t>
            </a:r>
            <a:r>
              <a:rPr lang="de-DE" sz="4800" dirty="0" err="1"/>
              <a:t>Localization</a:t>
            </a:r>
            <a:r>
              <a:rPr lang="de-DE" sz="4800" dirty="0"/>
              <a:t> </a:t>
            </a:r>
            <a:br>
              <a:rPr lang="de-DE" sz="4800" dirty="0"/>
            </a:br>
            <a:r>
              <a:rPr lang="de-DE" sz="4800" dirty="0" err="1"/>
              <a:t>less</a:t>
            </a:r>
            <a:r>
              <a:rPr lang="de-DE" sz="4800" dirty="0"/>
              <a:t> </a:t>
            </a:r>
            <a:r>
              <a:rPr lang="de-DE" sz="4800" dirty="0" err="1"/>
              <a:t>pain</a:t>
            </a:r>
            <a:r>
              <a:rPr lang="de-DE" sz="4800" dirty="0"/>
              <a:t> in </a:t>
            </a:r>
            <a:r>
              <a:rPr lang="de-DE" sz="4800" dirty="0" err="1"/>
              <a:t>the</a:t>
            </a:r>
            <a:r>
              <a:rPr lang="de-DE" sz="4800" dirty="0"/>
              <a:t> Ass?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92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4" name="Grafik 3" descr="Nade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3300" y="1166000"/>
            <a:ext cx="2436000" cy="2436000"/>
          </a:xfrm>
          <a:prstGeom prst="rect">
            <a:avLst/>
          </a:prstGeom>
        </p:spPr>
      </p:pic>
      <p:pic>
        <p:nvPicPr>
          <p:cNvPr id="5" name="Grafik 4" descr="Datenbank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2950" y="1166000"/>
            <a:ext cx="2432900" cy="2432900"/>
          </a:xfrm>
          <a:prstGeom prst="rect">
            <a:avLst/>
          </a:prstGeom>
        </p:spPr>
      </p:pic>
      <p:pic>
        <p:nvPicPr>
          <p:cNvPr id="6" name="Grafik 5" descr="Lup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2600" y="1179400"/>
            <a:ext cx="2432900" cy="24329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82600" y="3627400"/>
            <a:ext cx="2432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/>
              <a:t>Extract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</a:p>
          <a:p>
            <a:pPr algn="ctr"/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code</a:t>
            </a:r>
            <a:endParaRPr lang="de-DE" sz="3200" dirty="0"/>
          </a:p>
        </p:txBody>
      </p:sp>
      <p:sp>
        <p:nvSpPr>
          <p:cNvPr id="8" name="Textfeld 7"/>
          <p:cNvSpPr txBox="1"/>
          <p:nvPr/>
        </p:nvSpPr>
        <p:spPr>
          <a:xfrm>
            <a:off x="5002950" y="3645600"/>
            <a:ext cx="2432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/>
              <a:t>Translate</a:t>
            </a:r>
            <a:r>
              <a:rPr lang="de-DE" sz="3200" dirty="0"/>
              <a:t> /</a:t>
            </a:r>
          </a:p>
          <a:p>
            <a:pPr algn="ctr"/>
            <a:r>
              <a:rPr lang="de-DE" sz="3200" dirty="0"/>
              <a:t>Store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623300" y="3645600"/>
            <a:ext cx="2432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/>
              <a:t>Reinject</a:t>
            </a:r>
            <a:r>
              <a:rPr lang="de-DE" sz="3200" dirty="0"/>
              <a:t> in </a:t>
            </a:r>
          </a:p>
          <a:p>
            <a:pPr algn="ctr"/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code</a:t>
            </a:r>
            <a:endParaRPr lang="de-DE" sz="3200" dirty="0"/>
          </a:p>
        </p:txBody>
      </p:sp>
      <p:pic>
        <p:nvPicPr>
          <p:cNvPr id="13" name="Grafik 12" descr="Dokumen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6025" y="1515400"/>
            <a:ext cx="914400" cy="914400"/>
          </a:xfrm>
          <a:prstGeom prst="rect">
            <a:avLst/>
          </a:prstGeom>
        </p:spPr>
      </p:pic>
      <p:pic>
        <p:nvPicPr>
          <p:cNvPr id="16" name="Grafik 15" descr="Dokumen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2200" y="1938650"/>
            <a:ext cx="914400" cy="914400"/>
          </a:xfrm>
          <a:prstGeom prst="rect">
            <a:avLst/>
          </a:prstGeom>
        </p:spPr>
      </p:pic>
      <p:pic>
        <p:nvPicPr>
          <p:cNvPr id="17" name="Grafik 16" descr="Dokumen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4250" y="23701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8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4" name="Grafik 3" descr="Lup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0" y="2081100"/>
            <a:ext cx="2432900" cy="24329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543300" y="2004891"/>
            <a:ext cx="6172200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Mark </a:t>
            </a:r>
            <a:r>
              <a:rPr lang="de-DE" sz="3600" dirty="0" err="1"/>
              <a:t>up</a:t>
            </a:r>
            <a:r>
              <a:rPr lang="de-DE" sz="3600" dirty="0"/>
              <a:t> (ITS, </a:t>
            </a:r>
            <a:r>
              <a:rPr lang="de-DE" sz="3600" dirty="0" err="1"/>
              <a:t>gettext</a:t>
            </a:r>
            <a:r>
              <a:rPr lang="de-DE" sz="36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 err="1"/>
              <a:t>Semantic</a:t>
            </a:r>
            <a:r>
              <a:rPr lang="de-DE" sz="3600" dirty="0"/>
              <a:t> / </a:t>
            </a:r>
            <a:r>
              <a:rPr lang="de-DE" sz="3600" dirty="0" err="1"/>
              <a:t>syntactic</a:t>
            </a:r>
            <a:r>
              <a:rPr lang="de-DE" sz="3600" dirty="0"/>
              <a:t> </a:t>
            </a:r>
            <a:r>
              <a:rPr lang="de-DE" sz="3600" dirty="0" err="1"/>
              <a:t>parsing</a:t>
            </a:r>
            <a:endParaRPr lang="de-DE" sz="3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Ressource Files</a:t>
            </a:r>
          </a:p>
        </p:txBody>
      </p:sp>
    </p:spTree>
    <p:extLst>
      <p:ext uri="{BB962C8B-B14F-4D97-AF65-F5344CB8AC3E}">
        <p14:creationId xmlns:p14="http://schemas.microsoft.com/office/powerpoint/2010/main" val="3778474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4" name="Grafik 3" descr="Dokumen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0" y="2081100"/>
            <a:ext cx="2432900" cy="24329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3543300" y="1589395"/>
            <a:ext cx="617220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Human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Computer </a:t>
            </a:r>
            <a:r>
              <a:rPr lang="de-DE" sz="3600" dirty="0" err="1"/>
              <a:t>Aided</a:t>
            </a:r>
            <a:r>
              <a:rPr lang="de-DE" sz="3600" dirty="0"/>
              <a:t>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Computer Translation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In Place </a:t>
            </a:r>
            <a:r>
              <a:rPr lang="de-DE" sz="3600" dirty="0" err="1"/>
              <a:t>Localisation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84189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6" name="Grafik 5" descr="Datenbank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0" y="2081100"/>
            <a:ext cx="2432900" cy="24329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543300" y="2420391"/>
            <a:ext cx="61722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Translation Memory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 err="1"/>
              <a:t>Terminology</a:t>
            </a:r>
            <a:r>
              <a:rPr lang="de-DE" sz="3600" dirty="0"/>
              <a:t> Database</a:t>
            </a:r>
          </a:p>
        </p:txBody>
      </p:sp>
    </p:spTree>
    <p:extLst>
      <p:ext uri="{BB962C8B-B14F-4D97-AF65-F5344CB8AC3E}">
        <p14:creationId xmlns:p14="http://schemas.microsoft.com/office/powerpoint/2010/main" val="251055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6" name="Grafik 5" descr="Datenbank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00" y="2081100"/>
            <a:ext cx="2432900" cy="2432900"/>
          </a:xfrm>
          <a:prstGeom prst="rect">
            <a:avLst/>
          </a:prstGeom>
        </p:spPr>
      </p:pic>
      <p:pic>
        <p:nvPicPr>
          <p:cNvPr id="5" name="Grafik 4" descr="Datenbank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4300" y="2081100"/>
            <a:ext cx="2432900" cy="2432900"/>
          </a:xfrm>
          <a:prstGeom prst="rect">
            <a:avLst/>
          </a:prstGeom>
        </p:spPr>
      </p:pic>
      <p:sp>
        <p:nvSpPr>
          <p:cNvPr id="2" name="Pfeil: nach links und rechts 1"/>
          <p:cNvSpPr/>
          <p:nvPr/>
        </p:nvSpPr>
        <p:spPr>
          <a:xfrm>
            <a:off x="3345600" y="2954650"/>
            <a:ext cx="1478700" cy="685800"/>
          </a:xfrm>
          <a:prstGeom prst="leftRightArrow">
            <a:avLst/>
          </a:prstGeom>
          <a:ln w="127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9579288" y="2255076"/>
            <a:ext cx="272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Gettext</a:t>
            </a:r>
            <a:r>
              <a:rPr lang="de-DE" sz="3600" dirty="0"/>
              <a:t> PO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360450" y="316467"/>
            <a:ext cx="243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GMX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10095538" y="1580195"/>
            <a:ext cx="243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TMX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616838" y="1834021"/>
            <a:ext cx="243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XLIFF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508888" y="2876936"/>
            <a:ext cx="243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XML:TM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46388" y="6112702"/>
            <a:ext cx="243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OLIF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6040750" y="5041608"/>
            <a:ext cx="243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UTX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065100" y="1187690"/>
            <a:ext cx="243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SRX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7296126" y="5138961"/>
            <a:ext cx="243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TBX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506300" y="4928968"/>
            <a:ext cx="221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TransWS</a:t>
            </a:r>
            <a:endParaRPr lang="de-DE" sz="3600" dirty="0"/>
          </a:p>
        </p:txBody>
      </p:sp>
      <p:sp>
        <p:nvSpPr>
          <p:cNvPr id="16" name="Textfeld 15"/>
          <p:cNvSpPr txBox="1"/>
          <p:nvPr/>
        </p:nvSpPr>
        <p:spPr>
          <a:xfrm>
            <a:off x="6183938" y="5632302"/>
            <a:ext cx="243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MARTIF</a:t>
            </a:r>
          </a:p>
        </p:txBody>
      </p:sp>
    </p:spTree>
    <p:extLst>
      <p:ext uri="{BB962C8B-B14F-4D97-AF65-F5344CB8AC3E}">
        <p14:creationId xmlns:p14="http://schemas.microsoft.com/office/powerpoint/2010/main" val="407634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6" name="Grafik 5" descr="Nade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600" y="2081100"/>
            <a:ext cx="2436000" cy="24360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3543300" y="2887215"/>
            <a:ext cx="6172200" cy="8206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 err="1"/>
              <a:t>Each</a:t>
            </a:r>
            <a:r>
              <a:rPr lang="de-DE" sz="3600" dirty="0"/>
              <a:t> </a:t>
            </a:r>
            <a:r>
              <a:rPr lang="de-DE" sz="3600" dirty="0" err="1"/>
              <a:t>tool</a:t>
            </a:r>
            <a:r>
              <a:rPr lang="de-DE" sz="3600" dirty="0"/>
              <a:t> </a:t>
            </a:r>
            <a:r>
              <a:rPr lang="de-DE" sz="3600" dirty="0" err="1"/>
              <a:t>has</a:t>
            </a:r>
            <a:r>
              <a:rPr lang="de-DE" sz="3600" dirty="0"/>
              <a:t> </a:t>
            </a:r>
            <a:r>
              <a:rPr lang="de-DE" sz="3600" dirty="0" err="1"/>
              <a:t>its</a:t>
            </a:r>
            <a:r>
              <a:rPr lang="de-DE" sz="3600" dirty="0"/>
              <a:t> </a:t>
            </a:r>
            <a:r>
              <a:rPr lang="de-DE" sz="3600" dirty="0" err="1"/>
              <a:t>own</a:t>
            </a:r>
            <a:r>
              <a:rPr lang="de-DE" sz="3600" dirty="0"/>
              <a:t> </a:t>
            </a:r>
            <a:r>
              <a:rPr lang="de-DE" sz="3600" dirty="0" err="1"/>
              <a:t>way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116404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119726"/>
            <a:ext cx="12192000" cy="1398174"/>
          </a:xfrm>
        </p:spPr>
        <p:txBody>
          <a:bodyPr/>
          <a:lstStyle/>
          <a:p>
            <a:r>
              <a:rPr lang="de-DE" sz="4800" dirty="0" err="1"/>
              <a:t>Localization</a:t>
            </a:r>
            <a:r>
              <a:rPr lang="de-DE" sz="4800"/>
              <a:t> Tool</a:t>
            </a:r>
            <a:endParaRPr lang="de-DE" sz="4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06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4" name="Grafik 3" descr="Nadel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3300" y="1166000"/>
            <a:ext cx="2436000" cy="2436000"/>
          </a:xfrm>
          <a:prstGeom prst="rect">
            <a:avLst/>
          </a:prstGeom>
        </p:spPr>
      </p:pic>
      <p:pic>
        <p:nvPicPr>
          <p:cNvPr id="5" name="Grafik 4" descr="Datenbank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2950" y="1166000"/>
            <a:ext cx="2432900" cy="2432900"/>
          </a:xfrm>
          <a:prstGeom prst="rect">
            <a:avLst/>
          </a:prstGeom>
        </p:spPr>
      </p:pic>
      <p:pic>
        <p:nvPicPr>
          <p:cNvPr id="6" name="Grafik 5" descr="Lup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2600" y="1179400"/>
            <a:ext cx="2432900" cy="24329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82600" y="3627400"/>
            <a:ext cx="2432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/>
              <a:t>Extract</a:t>
            </a:r>
            <a:r>
              <a:rPr lang="de-DE" sz="3200" dirty="0"/>
              <a:t> </a:t>
            </a:r>
            <a:r>
              <a:rPr lang="de-DE" sz="3200" dirty="0" err="1"/>
              <a:t>from</a:t>
            </a:r>
            <a:r>
              <a:rPr lang="de-DE" sz="3200" dirty="0"/>
              <a:t> </a:t>
            </a:r>
          </a:p>
          <a:p>
            <a:pPr algn="ctr"/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code</a:t>
            </a:r>
            <a:endParaRPr lang="de-DE" sz="3200" dirty="0"/>
          </a:p>
        </p:txBody>
      </p:sp>
      <p:sp>
        <p:nvSpPr>
          <p:cNvPr id="8" name="Textfeld 7"/>
          <p:cNvSpPr txBox="1"/>
          <p:nvPr/>
        </p:nvSpPr>
        <p:spPr>
          <a:xfrm>
            <a:off x="5002950" y="3645600"/>
            <a:ext cx="2432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/>
              <a:t>Translate</a:t>
            </a:r>
            <a:r>
              <a:rPr lang="de-DE" sz="3200" dirty="0"/>
              <a:t> /</a:t>
            </a:r>
          </a:p>
          <a:p>
            <a:pPr algn="ctr"/>
            <a:r>
              <a:rPr lang="de-DE" sz="3200" dirty="0"/>
              <a:t>Store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8623300" y="3645600"/>
            <a:ext cx="2432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 err="1"/>
              <a:t>Reinject</a:t>
            </a:r>
            <a:r>
              <a:rPr lang="de-DE" sz="3200" dirty="0"/>
              <a:t> in </a:t>
            </a:r>
          </a:p>
          <a:p>
            <a:pPr algn="ctr"/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code</a:t>
            </a:r>
            <a:endParaRPr lang="de-DE" sz="3200" dirty="0"/>
          </a:p>
        </p:txBody>
      </p:sp>
      <p:pic>
        <p:nvPicPr>
          <p:cNvPr id="13" name="Grafik 12" descr="Dokumen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56025" y="1515400"/>
            <a:ext cx="914400" cy="914400"/>
          </a:xfrm>
          <a:prstGeom prst="rect">
            <a:avLst/>
          </a:prstGeom>
        </p:spPr>
      </p:pic>
      <p:pic>
        <p:nvPicPr>
          <p:cNvPr id="16" name="Grafik 15" descr="Dokumen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2200" y="1938650"/>
            <a:ext cx="914400" cy="914400"/>
          </a:xfrm>
          <a:prstGeom prst="rect">
            <a:avLst/>
          </a:prstGeom>
        </p:spPr>
      </p:pic>
      <p:pic>
        <p:nvPicPr>
          <p:cNvPr id="17" name="Grafik 16" descr="Dokument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64250" y="23701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2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21559-6FAE-4C9F-95D5-751370D9C50E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0"/>
            <a:ext cx="6858000" cy="6858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667000" y="1293199"/>
            <a:ext cx="685800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3600" dirty="0" err="1"/>
              <a:t>Globalization</a:t>
            </a:r>
            <a:r>
              <a:rPr lang="de-DE" sz="3600" dirty="0"/>
              <a:t> (G11N):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667000" y="2235200"/>
            <a:ext cx="685800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All activities carried on by an enterprise regard-</a:t>
            </a:r>
            <a:r>
              <a:rPr lang="en-US" sz="2400" dirty="0" err="1"/>
              <a:t>ing</a:t>
            </a:r>
            <a:r>
              <a:rPr lang="en-US" sz="2400" dirty="0"/>
              <a:t> commercialization of a Software product in non national or local markets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61209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79" y="1902357"/>
            <a:ext cx="5457825" cy="282892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49" y="4081872"/>
            <a:ext cx="6868484" cy="193384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629" y="0"/>
            <a:ext cx="5915851" cy="2010056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209005" y="1659987"/>
            <a:ext cx="9953898" cy="331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XML Element Content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/>
              <a:t>XML Attribute Values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3600" dirty="0" err="1"/>
              <a:t>Literals</a:t>
            </a:r>
            <a:r>
              <a:rPr lang="de-DE" sz="3600" dirty="0"/>
              <a:t> in MEL </a:t>
            </a:r>
            <a:r>
              <a:rPr lang="de-DE" sz="3600" dirty="0" err="1"/>
              <a:t>and</a:t>
            </a:r>
            <a:r>
              <a:rPr lang="de-DE" sz="3600" dirty="0"/>
              <a:t> </a:t>
            </a:r>
            <a:br>
              <a:rPr lang="de-DE" sz="3600" dirty="0"/>
            </a:br>
            <a:r>
              <a:rPr lang="de-DE" sz="3600" dirty="0" err="1"/>
              <a:t>Gradle</a:t>
            </a:r>
            <a:r>
              <a:rPr lang="de-DE" sz="3600" dirty="0"/>
              <a:t> Ressource Files</a:t>
            </a:r>
          </a:p>
        </p:txBody>
      </p:sp>
    </p:spTree>
    <p:extLst>
      <p:ext uri="{BB962C8B-B14F-4D97-AF65-F5344CB8AC3E}">
        <p14:creationId xmlns:p14="http://schemas.microsoft.com/office/powerpoint/2010/main" val="130358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130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11645900" y="0"/>
            <a:ext cx="674688" cy="504825"/>
          </a:xfrm>
        </p:spPr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1" name="Grafik 10" descr="Dokumen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0269" y="1538761"/>
            <a:ext cx="2429693" cy="2429693"/>
          </a:xfrm>
          <a:prstGeom prst="rect">
            <a:avLst/>
          </a:prstGeom>
        </p:spPr>
      </p:pic>
      <p:pic>
        <p:nvPicPr>
          <p:cNvPr id="12" name="Grafik 11" descr="Dokumen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869" y="1691161"/>
            <a:ext cx="2429693" cy="2429693"/>
          </a:xfrm>
          <a:prstGeom prst="rect">
            <a:avLst/>
          </a:prstGeom>
        </p:spPr>
      </p:pic>
      <p:pic>
        <p:nvPicPr>
          <p:cNvPr id="13" name="Grafik 12" descr="Dokumen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531" y="1843561"/>
            <a:ext cx="2429693" cy="2429693"/>
          </a:xfrm>
          <a:prstGeom prst="rect">
            <a:avLst/>
          </a:prstGeom>
        </p:spPr>
      </p:pic>
      <p:pic>
        <p:nvPicPr>
          <p:cNvPr id="14" name="Grafik 13" descr="Dokumen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6223" y="1839209"/>
            <a:ext cx="2429693" cy="2429693"/>
          </a:xfrm>
          <a:prstGeom prst="rect">
            <a:avLst/>
          </a:prstGeom>
        </p:spPr>
      </p:pic>
      <p:pic>
        <p:nvPicPr>
          <p:cNvPr id="15" name="Grafik 14" descr="Datenbank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3192" y="-43821"/>
            <a:ext cx="2432900" cy="2432900"/>
          </a:xfrm>
          <a:prstGeom prst="rect">
            <a:avLst/>
          </a:prstGeom>
        </p:spPr>
      </p:pic>
      <p:pic>
        <p:nvPicPr>
          <p:cNvPr id="16" name="Grafik 15" descr="Handschla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3192" y="1840354"/>
            <a:ext cx="2432900" cy="243290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778967" y="2727100"/>
            <a:ext cx="966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2"/>
                </a:solidFill>
              </a:rPr>
              <a:t>MXMK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4010291" y="2728717"/>
            <a:ext cx="7445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accent1"/>
                </a:solidFill>
              </a:rPr>
              <a:t>XLIFF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9104810" y="851370"/>
            <a:ext cx="2236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Database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9104810" y="2809113"/>
            <a:ext cx="250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Contractor</a:t>
            </a:r>
            <a:endParaRPr lang="de-DE" sz="3600" dirty="0"/>
          </a:p>
        </p:txBody>
      </p:sp>
      <p:cxnSp>
        <p:nvCxnSpPr>
          <p:cNvPr id="27" name="Verbinder: gekrümmt 26"/>
          <p:cNvCxnSpPr>
            <a:cxnSpLocks/>
            <a:stCxn id="13" idx="3"/>
            <a:endCxn id="14" idx="1"/>
          </p:cNvCxnSpPr>
          <p:nvPr/>
        </p:nvCxnSpPr>
        <p:spPr>
          <a:xfrm flipV="1">
            <a:off x="2564224" y="3054056"/>
            <a:ext cx="761999" cy="4352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Verbinder: gekrümmt 29"/>
          <p:cNvCxnSpPr>
            <a:cxnSpLocks/>
            <a:stCxn id="14" idx="3"/>
            <a:endCxn id="15" idx="1"/>
          </p:cNvCxnSpPr>
          <p:nvPr/>
        </p:nvCxnSpPr>
        <p:spPr>
          <a:xfrm flipV="1">
            <a:off x="5755916" y="1172629"/>
            <a:ext cx="1097276" cy="1881427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Verbinder: gekrümmt 33"/>
          <p:cNvCxnSpPr>
            <a:cxnSpLocks/>
            <a:stCxn id="14" idx="3"/>
            <a:endCxn id="46" idx="1"/>
          </p:cNvCxnSpPr>
          <p:nvPr/>
        </p:nvCxnSpPr>
        <p:spPr>
          <a:xfrm>
            <a:off x="5755916" y="3054056"/>
            <a:ext cx="1097276" cy="2036658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Verbinder: gekrümmt 37"/>
          <p:cNvCxnSpPr>
            <a:cxnSpLocks/>
            <a:stCxn id="14" idx="3"/>
            <a:endCxn id="16" idx="1"/>
          </p:cNvCxnSpPr>
          <p:nvPr/>
        </p:nvCxnSpPr>
        <p:spPr>
          <a:xfrm>
            <a:off x="5755916" y="3054056"/>
            <a:ext cx="1097276" cy="2748"/>
          </a:xfrm>
          <a:prstGeom prst="curvedConnector3">
            <a:avLst>
              <a:gd name="adj1" fmla="val 50000"/>
            </a:avLst>
          </a:prstGeom>
          <a:ln w="762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9104810" y="4770296"/>
            <a:ext cx="337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 err="1"/>
              <a:t>Translationtool</a:t>
            </a:r>
            <a:endParaRPr lang="de-DE" sz="3600" dirty="0"/>
          </a:p>
        </p:txBody>
      </p:sp>
      <p:pic>
        <p:nvPicPr>
          <p:cNvPr id="46" name="Grafik 45" descr="Lapto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53192" y="3874264"/>
            <a:ext cx="2432900" cy="2432900"/>
          </a:xfrm>
          <a:prstGeom prst="rect">
            <a:avLst/>
          </a:prstGeom>
        </p:spPr>
      </p:pic>
      <p:sp>
        <p:nvSpPr>
          <p:cNvPr id="48" name="Textfeld 47"/>
          <p:cNvSpPr txBox="1"/>
          <p:nvPr/>
        </p:nvSpPr>
        <p:spPr>
          <a:xfrm>
            <a:off x="2434679" y="4417569"/>
            <a:ext cx="4134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Interchange Format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552317" y="4339827"/>
            <a:ext cx="1289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72446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0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5891349" y="4410661"/>
            <a:ext cx="590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_('This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String', </a:t>
            </a:r>
            <a:r>
              <a:rPr lang="de-DE" dirty="0" err="1"/>
              <a:t>xml:id</a:t>
            </a:r>
            <a:r>
              <a:rPr lang="de-DE" dirty="0"/>
              <a:t>=‚3')</a:t>
            </a:r>
          </a:p>
          <a:p>
            <a:r>
              <a:rPr lang="de-DE" dirty="0"/>
              <a:t>_('This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String', </a:t>
            </a:r>
            <a:r>
              <a:rPr lang="de-DE" dirty="0" err="1"/>
              <a:t>xml:id</a:t>
            </a:r>
            <a:r>
              <a:rPr lang="de-DE" dirty="0"/>
              <a:t> =‚4')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889760" y="1693817"/>
            <a:ext cx="59044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&lt;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its:translate</a:t>
            </a:r>
            <a:r>
              <a:rPr lang="de-DE" dirty="0"/>
              <a:t>='</a:t>
            </a:r>
            <a:r>
              <a:rPr lang="de-DE" dirty="0" err="1"/>
              <a:t>yes</a:t>
            </a:r>
            <a:r>
              <a:rPr lang="de-DE" dirty="0"/>
              <a:t>' </a:t>
            </a:r>
            <a:r>
              <a:rPr lang="de-DE" dirty="0" err="1"/>
              <a:t>xmld:id</a:t>
            </a:r>
            <a:r>
              <a:rPr lang="de-DE" dirty="0"/>
              <a:t>='1'&gt;</a:t>
            </a:r>
          </a:p>
          <a:p>
            <a:r>
              <a:rPr lang="de-DE" dirty="0"/>
              <a:t>	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String</a:t>
            </a:r>
          </a:p>
          <a:p>
            <a:r>
              <a:rPr lang="de-DE" dirty="0"/>
              <a:t>&lt;/</a:t>
            </a:r>
            <a:r>
              <a:rPr lang="de-DE" dirty="0" err="1"/>
              <a:t>text</a:t>
            </a:r>
            <a:r>
              <a:rPr lang="de-DE" dirty="0"/>
              <a:t>&gt;</a:t>
            </a:r>
          </a:p>
          <a:p>
            <a:endParaRPr lang="de-DE" dirty="0"/>
          </a:p>
          <a:p>
            <a:r>
              <a:rPr lang="de-DE" dirty="0"/>
              <a:t>&lt;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its:translate</a:t>
            </a:r>
            <a:r>
              <a:rPr lang="de-DE" dirty="0"/>
              <a:t>='</a:t>
            </a:r>
            <a:r>
              <a:rPr lang="de-DE" dirty="0" err="1"/>
              <a:t>yes</a:t>
            </a:r>
            <a:r>
              <a:rPr lang="de-DE" dirty="0"/>
              <a:t>' </a:t>
            </a:r>
            <a:r>
              <a:rPr lang="de-DE" dirty="0" err="1"/>
              <a:t>xml:id</a:t>
            </a:r>
            <a:r>
              <a:rPr lang="de-DE" dirty="0"/>
              <a:t>=‚'2'&gt;</a:t>
            </a:r>
          </a:p>
          <a:p>
            <a:r>
              <a:rPr lang="de-DE" dirty="0"/>
              <a:t>	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String</a:t>
            </a:r>
          </a:p>
          <a:p>
            <a:r>
              <a:rPr lang="de-DE" dirty="0"/>
              <a:t>&lt;/</a:t>
            </a:r>
            <a:r>
              <a:rPr lang="de-DE" dirty="0" err="1"/>
              <a:t>text</a:t>
            </a:r>
            <a:r>
              <a:rPr lang="de-DE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34264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2119726"/>
            <a:ext cx="12192000" cy="1398174"/>
          </a:xfrm>
        </p:spPr>
        <p:txBody>
          <a:bodyPr/>
          <a:lstStyle/>
          <a:p>
            <a:r>
              <a:rPr lang="de-DE" sz="4800" dirty="0"/>
              <a:t>Call </a:t>
            </a:r>
            <a:r>
              <a:rPr lang="de-DE" sz="4800" dirty="0" err="1"/>
              <a:t>for</a:t>
            </a:r>
            <a:r>
              <a:rPr lang="de-DE" sz="4800" dirty="0"/>
              <a:t> </a:t>
            </a:r>
            <a:r>
              <a:rPr lang="de-DE" sz="4800" dirty="0" err="1"/>
              <a:t>Participation</a:t>
            </a:r>
            <a:endParaRPr lang="de-DE" sz="4800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709538-BB9A-4E8C-A50F-1F4EB6EDDBD2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02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F1F74E8-2156-B64F-A723-2FC713503C5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6" name="Rechteck 7"/>
          <p:cNvSpPr/>
          <p:nvPr/>
        </p:nvSpPr>
        <p:spPr>
          <a:xfrm>
            <a:off x="752635" y="729460"/>
            <a:ext cx="1081582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auto" hangingPunct="1">
              <a:spcBef>
                <a:spcPts val="300"/>
              </a:spcBef>
              <a:spcAft>
                <a:spcPts val="300"/>
              </a:spcAft>
              <a:tabLst>
                <a:tab pos="116998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/>
              <a:t>Fabian Wolf</a:t>
            </a:r>
          </a:p>
          <a:p>
            <a:pPr defTabSz="914400" fontAlgn="auto" hangingPunct="1">
              <a:spcBef>
                <a:spcPts val="300"/>
              </a:spcBef>
              <a:spcAft>
                <a:spcPts val="300"/>
              </a:spcAft>
              <a:tabLst>
                <a:tab pos="116998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 err="1"/>
              <a:t>Workin</a:t>
            </a:r>
            <a:r>
              <a:rPr lang="en-US" dirty="0"/>
              <a:t> Student, </a:t>
            </a:r>
            <a:r>
              <a:rPr lang="en-US" dirty="0" err="1"/>
              <a:t>Movilizer</a:t>
            </a:r>
            <a:r>
              <a:rPr lang="en-US" dirty="0"/>
              <a:t> GmbH</a:t>
            </a:r>
          </a:p>
          <a:p>
            <a:pPr defTabSz="914400" fontAlgn="auto" hangingPunct="1">
              <a:spcBef>
                <a:spcPts val="300"/>
              </a:spcBef>
              <a:spcAft>
                <a:spcPts val="300"/>
              </a:spcAft>
              <a:tabLst>
                <a:tab pos="116998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/>
              <a:t>Phone</a:t>
            </a:r>
            <a:r>
              <a:rPr lang="en-US" dirty="0"/>
              <a:t>	+49 6218545 x 0266</a:t>
            </a:r>
          </a:p>
          <a:p>
            <a:pPr defTabSz="914400" fontAlgn="auto" hangingPunct="1">
              <a:spcBef>
                <a:spcPts val="300"/>
              </a:spcBef>
              <a:spcAft>
                <a:spcPts val="300"/>
              </a:spcAft>
              <a:tabLst>
                <a:tab pos="116998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/>
              <a:t>E-Mail</a:t>
            </a:r>
            <a:r>
              <a:rPr lang="en-US" dirty="0"/>
              <a:t>	fabian.wolf@honeywell.com</a:t>
            </a:r>
          </a:p>
          <a:p>
            <a:pPr defTabSz="914400" fontAlgn="auto" hangingPunct="1">
              <a:spcBef>
                <a:spcPts val="300"/>
              </a:spcBef>
              <a:spcAft>
                <a:spcPts val="300"/>
              </a:spcAft>
              <a:tabLst>
                <a:tab pos="116998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1" dirty="0"/>
              <a:t>Web</a:t>
            </a:r>
            <a:r>
              <a:rPr lang="en-US" dirty="0"/>
              <a:t>	</a:t>
            </a:r>
            <a:r>
              <a:rPr lang="en-US" dirty="0" err="1"/>
              <a:t>movilizer.com</a:t>
            </a:r>
            <a:br>
              <a:rPr lang="de-DE" sz="1800" b="0" i="0" u="none" strike="noStrike" kern="1200" cap="none" spc="0" baseline="0" dirty="0"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de-DE" sz="1800" b="0" i="0" u="none" strike="noStrike" kern="1200" cap="none" spc="0" baseline="0" dirty="0">
              <a:uFillTx/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116998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116998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uFillTx/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116998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116998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uFillTx/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tabLst>
                <a:tab pos="116998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u="none" strike="noStrike" kern="1200" cap="none" spc="0" baseline="0" dirty="0">
                <a:uFillTx/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Movilizer GmbH</a:t>
            </a:r>
            <a:br>
              <a:rPr lang="de-DE" sz="1800" b="1" i="0" u="none" strike="noStrike" kern="1200" cap="none" spc="0" baseline="0" dirty="0"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1800" b="0" i="0" u="none" strike="noStrike" kern="1200" cap="none" spc="0" baseline="0" dirty="0"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Konrad-Zuse-Ring 30</a:t>
            </a:r>
            <a:br>
              <a:rPr lang="de-DE" sz="1800" b="0" i="0" u="none" strike="noStrike" kern="1200" cap="none" spc="0" baseline="0" dirty="0"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1800" b="0" i="0" u="none" strike="noStrike" kern="1200" cap="none" spc="0" baseline="0" dirty="0"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D-68163 Mannheim, Germany</a:t>
            </a:r>
            <a:endParaRPr lang="de-DE" sz="1800" b="1" i="0" u="none" strike="noStrike" kern="1200" cap="none" spc="0" baseline="0" dirty="0">
              <a:uFillTx/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echteck 7"/>
          <p:cNvSpPr/>
          <p:nvPr/>
        </p:nvSpPr>
        <p:spPr>
          <a:xfrm>
            <a:off x="733021" y="5507935"/>
            <a:ext cx="6096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auto" hangingPunct="1">
              <a:spcBef>
                <a:spcPts val="300"/>
              </a:spcBef>
              <a:spcAft>
                <a:spcPts val="3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0" baseline="0" dirty="0"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The contents of this presentation are the intellectual property of </a:t>
            </a:r>
            <a:r>
              <a:rPr lang="en-US" sz="1100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Honeywell International, Inc. </a:t>
            </a:r>
            <a:r>
              <a:rPr lang="en-US" sz="1100" b="0" i="0" u="none" strike="noStrike" kern="1200" cap="none" spc="0" baseline="0" dirty="0">
                <a:uFillTx/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Any other use as well as disclosure to third parties in the original, in a copy, in part, electronically or by similar content requires the approval of the company.</a:t>
            </a:r>
            <a:endParaRPr lang="de-DE" sz="1100" b="0" i="0" u="none" strike="noStrike" kern="1200" cap="none" spc="0" baseline="0" dirty="0">
              <a:uFillTx/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6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21559-6FAE-4C9F-95D5-751370D9C50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0"/>
            <a:ext cx="6858000" cy="6858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667000" y="1293199"/>
            <a:ext cx="685800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3600" dirty="0" err="1"/>
              <a:t>Internationalization</a:t>
            </a:r>
            <a:r>
              <a:rPr lang="de-DE" sz="3600" dirty="0"/>
              <a:t> (I18N):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667000" y="2235200"/>
            <a:ext cx="685800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Engineering Software in a way, making it adapt-able to other markets fast and simple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43247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21559-6FAE-4C9F-95D5-751370D9C50E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0"/>
            <a:ext cx="6858000" cy="68580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667000" y="1293199"/>
            <a:ext cx="6858000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de-DE" sz="3600" dirty="0" err="1"/>
              <a:t>Localization</a:t>
            </a:r>
            <a:r>
              <a:rPr lang="de-DE" sz="3600" dirty="0"/>
              <a:t> (L10N):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2667000" y="2235200"/>
            <a:ext cx="685800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The actual process of adapting a software pro-duct to regional markets.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900270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C919FD-CE4E-49BE-A168-A7A6AFB49058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0" y="2119313"/>
            <a:ext cx="12192000" cy="919451"/>
          </a:xfrm>
        </p:spPr>
        <p:txBody>
          <a:bodyPr/>
          <a:lstStyle/>
          <a:p>
            <a:pPr algn="ctr"/>
            <a:r>
              <a:rPr lang="de-DE" altLang="en-US" sz="4800" dirty="0" err="1"/>
              <a:t>Why</a:t>
            </a:r>
            <a:r>
              <a:rPr lang="de-DE" altLang="en-US" sz="4800" dirty="0"/>
              <a:t> </a:t>
            </a:r>
            <a:r>
              <a:rPr lang="de-DE" altLang="en-US" sz="4800" dirty="0" err="1"/>
              <a:t>is</a:t>
            </a:r>
            <a:r>
              <a:rPr lang="de-DE" altLang="en-US" sz="4800" dirty="0"/>
              <a:t> </a:t>
            </a:r>
            <a:r>
              <a:rPr lang="de-DE" altLang="en-US" sz="4800" dirty="0" err="1"/>
              <a:t>this</a:t>
            </a:r>
            <a:r>
              <a:rPr lang="de-DE" altLang="en-US" sz="4800" dirty="0"/>
              <a:t> relevant </a:t>
            </a:r>
            <a:r>
              <a:rPr lang="de-DE" altLang="en-US" sz="4800" dirty="0" err="1"/>
              <a:t>for</a:t>
            </a:r>
            <a:r>
              <a:rPr lang="de-DE" altLang="en-US" sz="4800" dirty="0"/>
              <a:t> </a:t>
            </a:r>
            <a:r>
              <a:rPr lang="de-DE" altLang="en-US" sz="4800" dirty="0" err="1"/>
              <a:t>Movilizer</a:t>
            </a:r>
            <a:r>
              <a:rPr lang="de-DE" altLang="en-US" sz="4800" dirty="0"/>
              <a:t>?</a:t>
            </a:r>
            <a:endParaRPr altLang="en-US" sz="4800" dirty="0"/>
          </a:p>
        </p:txBody>
      </p:sp>
    </p:spTree>
    <p:extLst>
      <p:ext uri="{BB962C8B-B14F-4D97-AF65-F5344CB8AC3E}">
        <p14:creationId xmlns:p14="http://schemas.microsoft.com/office/powerpoint/2010/main" val="553012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F47CAC1-3FD6-4428-A8CB-7B6401E69D62}" type="slidenum">
              <a:rPr lang="en-US"/>
              <a:pPr>
                <a:defRPr/>
              </a:pPr>
              <a:t>6</a:t>
            </a:fld>
            <a:endParaRPr lang="en-US" dirty="0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741962238"/>
              </p:ext>
            </p:extLst>
          </p:nvPr>
        </p:nvGraphicFramePr>
        <p:xfrm>
          <a:off x="1953491" y="618066"/>
          <a:ext cx="8285018" cy="5598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938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21559-6FAE-4C9F-95D5-751370D9C50E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8100290" y="1293091"/>
            <a:ext cx="2152073" cy="1551709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69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Ellipse 4"/>
          <p:cNvSpPr/>
          <p:nvPr/>
        </p:nvSpPr>
        <p:spPr>
          <a:xfrm>
            <a:off x="2078182" y="3546764"/>
            <a:ext cx="3140363" cy="2484581"/>
          </a:xfrm>
          <a:prstGeom prst="ellipse">
            <a:avLst/>
          </a:prstGeom>
          <a:noFill/>
          <a:ln w="508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0634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0_Movilizer Gene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N Movilizer - General Template.potx" id="{8CE1853C-D499-45FB-A323-D29EC3044E7F}" vid="{081D6E3C-8442-49E6-BEDE-1BF506B3F319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Honeywell Theme">
  <a:themeElements>
    <a:clrScheme name="Colors - Honeywell's Brand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E1261C"/>
      </a:accent1>
      <a:accent2>
        <a:srgbClr val="FFC627"/>
      </a:accent2>
      <a:accent3>
        <a:srgbClr val="707070"/>
      </a:accent3>
      <a:accent4>
        <a:srgbClr val="F37021"/>
      </a:accent4>
      <a:accent5>
        <a:srgbClr val="1792E5"/>
      </a:accent5>
      <a:accent6>
        <a:srgbClr val="000000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3"/>
            </a:solidFill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 Movilizer - General Template.potx" id="{8CE1853C-D499-45FB-A323-D29EC3044E7F}" vid="{EB934CBB-7501-4899-9601-BE32248F879F}"/>
    </a:ext>
  </a:extLst>
</a:theme>
</file>

<file path=ppt/theme/theme3.xml><?xml version="1.0" encoding="utf-8"?>
<a:theme xmlns:a="http://schemas.openxmlformats.org/drawingml/2006/main" name="1_Honeywell Theme">
  <a:themeElements>
    <a:clrScheme name="Colors - Honeywell's Brand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E1261C"/>
      </a:accent1>
      <a:accent2>
        <a:srgbClr val="FFC627"/>
      </a:accent2>
      <a:accent3>
        <a:srgbClr val="707070"/>
      </a:accent3>
      <a:accent4>
        <a:srgbClr val="F37021"/>
      </a:accent4>
      <a:accent5>
        <a:srgbClr val="1792E5"/>
      </a:accent5>
      <a:accent6>
        <a:srgbClr val="000000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3"/>
            </a:solidFill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 Movilizer - General Template.potx" id="{8CE1853C-D499-45FB-A323-D29EC3044E7F}" vid="{53F27BB7-7FC8-44CB-B0C8-F0AE958CAE1D}"/>
    </a:ext>
  </a:extLst>
</a:theme>
</file>

<file path=ppt/theme/theme4.xml><?xml version="1.0" encoding="utf-8"?>
<a:theme xmlns:a="http://schemas.openxmlformats.org/drawingml/2006/main" name="0d_Movilizer Internet of Thing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N Movilizer - General Template.potx" id="{8CE1853C-D499-45FB-A323-D29EC3044E7F}" vid="{E2077CC9-C481-4B9D-B267-B0E63B22DD89}"/>
    </a:ext>
  </a:extLst>
</a:theme>
</file>

<file path=ppt/theme/theme5.xml><?xml version="1.0" encoding="utf-8"?>
<a:theme xmlns:a="http://schemas.openxmlformats.org/drawingml/2006/main" name="0c_Movilizer Deliv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N Movilizer - General Template.potx" id="{8CE1853C-D499-45FB-A323-D29EC3044E7F}" vid="{E25B318B-4CE1-4159-991B-CB3F45214050}"/>
    </a:ext>
  </a:extLst>
</a:theme>
</file>

<file path=ppt/theme/theme6.xml><?xml version="1.0" encoding="utf-8"?>
<a:theme xmlns:a="http://schemas.openxmlformats.org/drawingml/2006/main" name="0b_Movilizer Service Technicia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N Movilizer - General Template.potx" id="{8CE1853C-D499-45FB-A323-D29EC3044E7F}" vid="{A1E73595-FC26-4927-9AE0-1A69CB4C2F81}"/>
    </a:ext>
  </a:extLst>
</a:theme>
</file>

<file path=ppt/theme/theme7.xml><?xml version="1.0" encoding="utf-8"?>
<a:theme xmlns:a="http://schemas.openxmlformats.org/drawingml/2006/main" name="0e_Movilizer Track and Tra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N Movilizer - General Template.potx" id="{8CE1853C-D499-45FB-A323-D29EC3044E7F}" vid="{54DF3BB9-C71D-480D-9450-CA75A7520DAA}"/>
    </a:ext>
  </a:extLst>
</a:theme>
</file>

<file path=ppt/theme/theme8.xml><?xml version="1.0" encoding="utf-8"?>
<a:theme xmlns:a="http://schemas.openxmlformats.org/drawingml/2006/main" name="0a_Movilizer Warehouse Management">
  <a:themeElements>
    <a:clrScheme name="Colors - Honeywell's Brand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E1261C"/>
      </a:accent1>
      <a:accent2>
        <a:srgbClr val="FFC627"/>
      </a:accent2>
      <a:accent3>
        <a:srgbClr val="707070"/>
      </a:accent3>
      <a:accent4>
        <a:srgbClr val="F37021"/>
      </a:accent4>
      <a:accent5>
        <a:srgbClr val="1792E5"/>
      </a:accent5>
      <a:accent6>
        <a:srgbClr val="000000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 Movilizer - General Template.potx" id="{8CE1853C-D499-45FB-A323-D29EC3044E7F}" vid="{1CD32E28-22C8-46A4-88ED-2BA5CB72E50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D2F97E6-7246-4D3F-A6BE-BC3C155E1C5B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7B3FB1CA-469E-4324-9C07-766BF09E0FD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G11N, I18N, L10N</Template>
  <TotalTime>0</TotalTime>
  <Words>383</Words>
  <Application>Microsoft Office PowerPoint</Application>
  <PresentationFormat>Breitbild</PresentationFormat>
  <Paragraphs>144</Paragraphs>
  <Slides>36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36</vt:i4>
      </vt:variant>
    </vt:vector>
  </HeadingPairs>
  <TitlesOfParts>
    <vt:vector size="56" baseType="lpstr">
      <vt:lpstr>Arial</vt:lpstr>
      <vt:lpstr>Calibri</vt:lpstr>
      <vt:lpstr>Courier New</vt:lpstr>
      <vt:lpstr>Helvetica 55 Roman</vt:lpstr>
      <vt:lpstr>Helvetica Neue</vt:lpstr>
      <vt:lpstr>HelveticaNeue BoldCond</vt:lpstr>
      <vt:lpstr>HelveticaNeue MediumCond</vt:lpstr>
      <vt:lpstr>Open Sans</vt:lpstr>
      <vt:lpstr>Open Sans Light</vt:lpstr>
      <vt:lpstr>Open Sans Semibold</vt:lpstr>
      <vt:lpstr>Times New Roman</vt:lpstr>
      <vt:lpstr>Wingdings</vt:lpstr>
      <vt:lpstr>0_Movilizer General</vt:lpstr>
      <vt:lpstr>Honeywell Theme</vt:lpstr>
      <vt:lpstr>1_Honeywell Theme</vt:lpstr>
      <vt:lpstr>0d_Movilizer Internet of Things</vt:lpstr>
      <vt:lpstr>0c_Movilizer Delivery</vt:lpstr>
      <vt:lpstr>0b_Movilizer Service Technician</vt:lpstr>
      <vt:lpstr>0e_Movilizer Track and Trace</vt:lpstr>
      <vt:lpstr>0a_Movilizer Warehouse Management</vt:lpstr>
      <vt:lpstr>PowerPoint-Präsentation</vt:lpstr>
      <vt:lpstr>What is Globalization?</vt:lpstr>
      <vt:lpstr>PowerPoint-Präsentation</vt:lpstr>
      <vt:lpstr>PowerPoint-Präsentation</vt:lpstr>
      <vt:lpstr>PowerPoint-Präsentation</vt:lpstr>
      <vt:lpstr>Why is this relevant for Movilizer?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What is the Key Message?</vt:lpstr>
      <vt:lpstr>How can we make Localization  less pain in the Ass?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Localization Tool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Call for Participation</vt:lpstr>
      <vt:lpstr>PowerPoint-Präsentation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Wolf, Fabian</dc:creator>
  <cp:lastModifiedBy>Wolf, Fabian</cp:lastModifiedBy>
  <cp:revision>52</cp:revision>
  <cp:lastPrinted>2015-07-29T21:30:37Z</cp:lastPrinted>
  <dcterms:created xsi:type="dcterms:W3CDTF">2018-10-01T08:44:19Z</dcterms:created>
  <dcterms:modified xsi:type="dcterms:W3CDTF">2018-10-05T10:01:30Z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 </vt:lpwstr>
  </property>
  <property fmtid="{D5CDD505-2E9C-101B-9397-08002B2CF9AE}" pid="3" name="bjSaver">
    <vt:lpwstr>C6yyvslE/cipFLfbT8VtR7D11cRej5tm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